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1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381" r:id="rId4"/>
    <p:sldId id="388" r:id="rId5"/>
    <p:sldId id="390" r:id="rId6"/>
    <p:sldId id="392" r:id="rId7"/>
    <p:sldId id="393" r:id="rId8"/>
    <p:sldId id="389" r:id="rId9"/>
    <p:sldId id="405" r:id="rId10"/>
    <p:sldId id="406" r:id="rId11"/>
    <p:sldId id="407" r:id="rId12"/>
    <p:sldId id="382" r:id="rId13"/>
    <p:sldId id="398" r:id="rId14"/>
    <p:sldId id="399" r:id="rId15"/>
    <p:sldId id="400" r:id="rId16"/>
    <p:sldId id="401" r:id="rId17"/>
    <p:sldId id="402" r:id="rId18"/>
    <p:sldId id="383" r:id="rId19"/>
    <p:sldId id="404" r:id="rId20"/>
    <p:sldId id="386" r:id="rId21"/>
    <p:sldId id="396" r:id="rId22"/>
    <p:sldId id="397" r:id="rId23"/>
    <p:sldId id="384" r:id="rId24"/>
    <p:sldId id="293" r:id="rId25"/>
    <p:sldId id="403" r:id="rId26"/>
    <p:sldId id="278" r:id="rId27"/>
    <p:sldId id="322" r:id="rId28"/>
  </p:sldIdLst>
  <p:sldSz cx="9144000" cy="6858000" type="screen4x3"/>
  <p:notesSz cx="9939338" cy="6805613"/>
  <p:embeddedFontLst>
    <p:embeddedFont>
      <p:font typeface="맑은 고딕" pitchFamily="50" charset="-127"/>
      <p:regular r:id="rId31"/>
      <p:bold r:id="rId32"/>
    </p:embeddedFont>
    <p:embeddedFont>
      <p:font typeface="Palatino Linotype" pitchFamily="18" charset="0"/>
      <p:regular r:id="rId33"/>
      <p:bold r:id="rId34"/>
      <p:italic r:id="rId35"/>
      <p:boldItalic r:id="rId36"/>
    </p:embeddedFont>
    <p:embeddedFont>
      <p:font typeface="나눔고딕" charset="-127"/>
      <p:regular r:id="rId37"/>
      <p:bold r:id="rId38"/>
    </p:embeddedFont>
    <p:embeddedFont>
      <p:font typeface="HY중고딕" pitchFamily="18" charset="-127"/>
      <p:regular r:id="rId39"/>
    </p:embeddedFont>
    <p:embeddedFont>
      <p:font typeface="Century Gothic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  <p15:guide id="17" orient="horz" pos="1658">
          <p15:clr>
            <a:srgbClr val="A4A3A4"/>
          </p15:clr>
        </p15:guide>
        <p15:guide id="18" pos="5534">
          <p15:clr>
            <a:srgbClr val="A4A3A4"/>
          </p15:clr>
        </p15:guide>
        <p15:guide id="19" pos="441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2144">
          <p15:clr>
            <a:srgbClr val="A4A3A4"/>
          </p15:clr>
        </p15:guide>
        <p15:guide id="4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7B0FF"/>
    <a:srgbClr val="DDE6F3"/>
    <a:srgbClr val="8DBDF7"/>
    <a:srgbClr val="1D314E"/>
    <a:srgbClr val="3D3C3E"/>
    <a:srgbClr val="063656"/>
    <a:srgbClr val="08456E"/>
    <a:srgbClr val="569CF0"/>
    <a:srgbClr val="5DAAFF"/>
    <a:srgbClr val="E3EA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8829" autoAdjust="0"/>
  </p:normalViewPr>
  <p:slideViewPr>
    <p:cSldViewPr snapToGrid="0">
      <p:cViewPr varScale="1">
        <p:scale>
          <a:sx n="107" d="100"/>
          <a:sy n="107" d="100"/>
        </p:scale>
        <p:origin x="-1842" y="-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orient="horz" pos="1658"/>
        <p:guide pos="2894"/>
        <p:guide pos="5528"/>
        <p:guide pos="230"/>
        <p:guide pos="1562"/>
        <p:guide pos="4226"/>
        <p:guide pos="900"/>
        <p:guide pos="4910"/>
        <p:guide pos="1233"/>
        <p:guide pos="5534"/>
        <p:guide pos="4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9" d="100"/>
          <a:sy n="119" d="100"/>
        </p:scale>
        <p:origin x="-2046" y="-108"/>
      </p:cViewPr>
      <p:guideLst>
        <p:guide orient="horz" pos="3131"/>
        <p:guide orient="horz" pos="2144"/>
        <p:guide pos="2144"/>
        <p:guide pos="313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3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3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3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11175"/>
            <a:ext cx="3405188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5" y="3232666"/>
            <a:ext cx="7951470" cy="3062526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3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발표에 앞서</a:t>
            </a:r>
            <a:r>
              <a:rPr lang="ko-KR" altLang="en-US" baseline="0" dirty="0" smtClean="0"/>
              <a:t> 먼저 시작발표와 프로젝트 명에 사용된 기술 명이 다른 것을 말씀 드리겠습니다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시작발표에서는 </a:t>
            </a:r>
            <a:r>
              <a:rPr lang="en-US" altLang="ko-KR" baseline="0" dirty="0" smtClean="0"/>
              <a:t>Proxy-Server </a:t>
            </a:r>
            <a:r>
              <a:rPr lang="ko-KR" altLang="en-US" baseline="0" dirty="0" smtClean="0"/>
              <a:t>라고 지칭하였지만</a:t>
            </a:r>
            <a:r>
              <a:rPr lang="en-US" altLang="ko-KR" baseline="0" dirty="0" smtClean="0"/>
              <a:t>, Proxy-Server </a:t>
            </a:r>
            <a:r>
              <a:rPr lang="ko-KR" altLang="en-US" baseline="0" dirty="0" smtClean="0"/>
              <a:t>와는 개념의 범위가 많이 벗어난 것으로 고려되어 </a:t>
            </a:r>
            <a:r>
              <a:rPr lang="en-US" altLang="ko-KR" baseline="0" dirty="0" smtClean="0"/>
              <a:t>Proxy-Server </a:t>
            </a:r>
            <a:r>
              <a:rPr lang="ko-KR" altLang="en-US" baseline="0" dirty="0" smtClean="0"/>
              <a:t>가 아닌 </a:t>
            </a:r>
            <a:r>
              <a:rPr lang="en-US" altLang="ko-KR" baseline="0" dirty="0" smtClean="0"/>
              <a:t>GCM push-Server </a:t>
            </a:r>
            <a:r>
              <a:rPr lang="ko-KR" altLang="en-US" baseline="0" dirty="0" smtClean="0"/>
              <a:t>로 변경하게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최종적으로 저희는 </a:t>
            </a:r>
            <a:r>
              <a:rPr lang="en-US" altLang="ko-KR" baseline="0" dirty="0" smtClean="0"/>
              <a:t>GCM push-Server </a:t>
            </a:r>
            <a:r>
              <a:rPr lang="ko-KR" altLang="en-US" baseline="0" dirty="0" smtClean="0"/>
              <a:t>를 활용하여 원거리 </a:t>
            </a:r>
            <a:r>
              <a:rPr lang="en-US" altLang="ko-KR" baseline="0" dirty="0" smtClean="0"/>
              <a:t>deivce </a:t>
            </a:r>
            <a:r>
              <a:rPr lang="ko-KR" altLang="en-US" baseline="0" dirty="0" smtClean="0"/>
              <a:t>간의 </a:t>
            </a:r>
            <a:r>
              <a:rPr lang="en-US" altLang="ko-KR" baseline="0" dirty="0" smtClean="0"/>
              <a:t>communication</a:t>
            </a:r>
            <a:r>
              <a:rPr lang="ko-KR" altLang="en-US" baseline="0" dirty="0" smtClean="0"/>
              <a:t> 이 이루어지도록 하는 어플리케이션 개발 프로젝트를 진행하였습니다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31624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003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8960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altLang="ko-KR" dirty="0" err="1" smtClean="0">
                <a:sym typeface="Wingdings" panose="05000000000000000000" pitchFamily="2" charset="2"/>
              </a:rPr>
              <a:t>db</a:t>
            </a:r>
            <a:r>
              <a:rPr lang="ko-KR" altLang="en-US" dirty="0" smtClean="0">
                <a:sym typeface="Wingdings" panose="05000000000000000000" pitchFamily="2" charset="2"/>
              </a:rPr>
              <a:t>에는 지속적으로 쌓인다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다시 시작하면 쌓였던 내용들이 전부 웹 서비스로 제공된다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38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시스템 구조를 간략하게 정리하였습니다</a:t>
            </a:r>
            <a:r>
              <a:rPr lang="en-US" altLang="ko-KR" dirty="0" smtClean="0"/>
              <a:t>. Web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xml-parser</a:t>
            </a:r>
            <a:r>
              <a:rPr lang="ko-KR" altLang="en-US" dirty="0" smtClean="0"/>
              <a:t>로 계속해서 </a:t>
            </a:r>
            <a:r>
              <a:rPr lang="en-US" altLang="ko-KR" dirty="0" smtClean="0"/>
              <a:t>php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와 통신을 하고</a:t>
            </a:r>
            <a:r>
              <a:rPr lang="en-US" altLang="ko-KR" dirty="0" smtClean="0"/>
              <a:t>, android application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backgound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상에서 </a:t>
            </a:r>
            <a:r>
              <a:rPr lang="en-US" altLang="ko-KR" baseline="0" dirty="0" smtClean="0"/>
              <a:t>boardcastreciver </a:t>
            </a:r>
            <a:r>
              <a:rPr lang="ko-KR" altLang="en-US" baseline="0" dirty="0" smtClean="0"/>
              <a:t>방식으로 이벤트를 받을 준비를 하게 되며 이벤트가 발생하면 </a:t>
            </a:r>
            <a:r>
              <a:rPr lang="en-US" altLang="ko-KR" baseline="0" dirty="0" smtClean="0"/>
              <a:t>http post</a:t>
            </a:r>
            <a:r>
              <a:rPr lang="ko-KR" altLang="en-US" baseline="0" dirty="0" smtClean="0"/>
              <a:t>방식으로 </a:t>
            </a:r>
            <a:r>
              <a:rPr lang="en-US" altLang="ko-KR" baseline="0" dirty="0" smtClean="0"/>
              <a:t>server</a:t>
            </a:r>
            <a:r>
              <a:rPr lang="ko-KR" altLang="en-US" baseline="0" dirty="0" smtClean="0"/>
              <a:t>와 통신을 하게 됩니다</a:t>
            </a:r>
            <a:r>
              <a:rPr lang="en-US" altLang="ko-KR" baseline="0" dirty="0" smtClean="0"/>
              <a:t>. Server</a:t>
            </a:r>
            <a:r>
              <a:rPr lang="ko-KR" altLang="en-US" baseline="0" dirty="0" smtClean="0"/>
              <a:t>는 중간에서 </a:t>
            </a:r>
            <a:r>
              <a:rPr lang="en-US" altLang="ko-KR" baseline="0" dirty="0" smtClean="0"/>
              <a:t>web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android application </a:t>
            </a:r>
            <a:r>
              <a:rPr lang="ko-KR" altLang="en-US" baseline="0" dirty="0" smtClean="0"/>
              <a:t>통신을 중계하게 되는 구조로 이루어져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스마트폰에 전화 수신및 문자가 온 경우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안드로이드에서는 </a:t>
            </a:r>
            <a:r>
              <a:rPr lang="en-US" altLang="ko-KR" dirty="0" smtClean="0"/>
              <a:t>BroadcastReceiver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통해서 계속해서 </a:t>
            </a:r>
            <a:r>
              <a:rPr lang="en-US" altLang="ko-KR" baseline="0" dirty="0" smtClean="0"/>
              <a:t>Event</a:t>
            </a:r>
            <a:r>
              <a:rPr lang="ko-KR" altLang="en-US" baseline="0" dirty="0" smtClean="0"/>
              <a:t>를 처리할 준비를 </a:t>
            </a:r>
            <a:r>
              <a:rPr lang="en-US" altLang="ko-KR" baseline="0" dirty="0" smtClean="0"/>
              <a:t>Background </a:t>
            </a:r>
            <a:r>
              <a:rPr lang="ko-KR" altLang="en-US" baseline="0" dirty="0" smtClean="0"/>
              <a:t>상에서 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Event </a:t>
            </a:r>
            <a:r>
              <a:rPr lang="ko-KR" altLang="en-US" baseline="0" dirty="0" smtClean="0"/>
              <a:t>가 왔을때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이벤트를 받아서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call </a:t>
            </a:r>
            <a:r>
              <a:rPr lang="ko-KR" altLang="en-US" baseline="0" dirty="0" smtClean="0"/>
              <a:t>인지 </a:t>
            </a:r>
            <a:r>
              <a:rPr lang="en-US" altLang="ko-KR" baseline="0" dirty="0" smtClean="0"/>
              <a:t>sms </a:t>
            </a:r>
            <a:r>
              <a:rPr lang="ko-KR" altLang="en-US" baseline="0" dirty="0" smtClean="0"/>
              <a:t>인지 최초 확인을 하게되어 그에 맞는 정보를 획득합니다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후 </a:t>
            </a:r>
            <a:r>
              <a:rPr lang="en-US" altLang="ko-KR" baseline="0" dirty="0" smtClean="0"/>
              <a:t>Http Post </a:t>
            </a:r>
            <a:r>
              <a:rPr lang="ko-KR" altLang="en-US" baseline="0" dirty="0" smtClean="0"/>
              <a:t>방식을 통해 </a:t>
            </a:r>
            <a:r>
              <a:rPr lang="en-US" altLang="ko-KR" baseline="0" dirty="0" smtClean="0"/>
              <a:t>php</a:t>
            </a:r>
            <a:r>
              <a:rPr lang="ko-KR" altLang="en-US" baseline="0" dirty="0" smtClean="0"/>
              <a:t>를 거쳐 </a:t>
            </a:r>
            <a:r>
              <a:rPr lang="en-US" altLang="ko-KR" baseline="0" dirty="0" smtClean="0"/>
              <a:t>Server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에 입력하게 되며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Web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Ajax </a:t>
            </a:r>
            <a:r>
              <a:rPr lang="ko-KR" altLang="en-US" baseline="0" dirty="0" smtClean="0"/>
              <a:t>를 이용하여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초에 한번씩 </a:t>
            </a:r>
            <a:r>
              <a:rPr lang="en-US" altLang="ko-KR" baseline="0" dirty="0" smtClean="0"/>
              <a:t>dababase</a:t>
            </a:r>
            <a:r>
              <a:rPr lang="ko-KR" altLang="en-US" baseline="0" dirty="0" smtClean="0"/>
              <a:t>에 접근하게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이로써 전화 및 문자 알림을 웹에서 확인해 볼 수 있게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6159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알림을 처리하는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최초 어플리케이션을 실행하게 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알림을 받고자 원하는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을 체크하게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후 </a:t>
            </a:r>
            <a:r>
              <a:rPr lang="en-US" altLang="ko-KR" dirty="0" err="1" smtClean="0"/>
              <a:t>NotificationListner</a:t>
            </a:r>
            <a:r>
              <a:rPr lang="en-US" altLang="ko-KR" baseline="0" dirty="0" err="1" smtClean="0"/>
              <a:t>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수신 할 준비를 하게 되고 이는 </a:t>
            </a:r>
            <a:r>
              <a:rPr lang="en-US" altLang="ko-KR" baseline="0" dirty="0" err="1" smtClean="0"/>
              <a:t>BroadcaseReceiver</a:t>
            </a:r>
            <a:r>
              <a:rPr lang="ko-KR" altLang="en-US" baseline="0" dirty="0" smtClean="0"/>
              <a:t>로 항상 받을 준비를 하고 있게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이벤트가 들어오게 되면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NotificationListnerService</a:t>
            </a:r>
            <a:r>
              <a:rPr lang="ko-KR" altLang="en-US" baseline="0" dirty="0" smtClean="0"/>
              <a:t>를 통해서 </a:t>
            </a:r>
            <a:r>
              <a:rPr lang="en-US" altLang="ko-KR" baseline="0" dirty="0" smtClean="0"/>
              <a:t>event</a:t>
            </a:r>
            <a:r>
              <a:rPr lang="ko-KR" altLang="en-US" baseline="0" dirty="0" smtClean="0"/>
              <a:t>에 대한 데이터를 가공하게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다음에 앞서 동일하게 </a:t>
            </a:r>
            <a:r>
              <a:rPr lang="en-US" altLang="ko-KR" baseline="0" dirty="0" smtClean="0"/>
              <a:t>Http Post </a:t>
            </a:r>
            <a:r>
              <a:rPr lang="ko-KR" altLang="en-US" baseline="0" dirty="0" smtClean="0"/>
              <a:t>방식으로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임시 저장하게 되면</a:t>
            </a:r>
            <a:r>
              <a:rPr lang="en-US" altLang="ko-KR" baseline="0" dirty="0" smtClean="0"/>
              <a:t>, Web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초마다 실시간 조회를 하여 웹 상으로 서비스를 제공하게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65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이번은 반대 방향입니다</a:t>
            </a:r>
            <a:r>
              <a:rPr lang="en-US" altLang="ko-KR" dirty="0" smtClean="0"/>
              <a:t>. Web</a:t>
            </a:r>
            <a:r>
              <a:rPr lang="ko-KR" altLang="en-US" dirty="0" smtClean="0"/>
              <a:t>에서 스마트폰에 정보를 요청하는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device</a:t>
            </a:r>
            <a:r>
              <a:rPr lang="ko-KR" altLang="en-US" dirty="0" smtClean="0"/>
              <a:t>에 접근하기 위해 </a:t>
            </a:r>
            <a:r>
              <a:rPr lang="en-US" altLang="ko-KR" dirty="0" smtClean="0"/>
              <a:t>device</a:t>
            </a:r>
            <a:r>
              <a:rPr lang="en-US" altLang="ko-KR" baseline="0" dirty="0" smtClean="0"/>
              <a:t> number</a:t>
            </a:r>
            <a:r>
              <a:rPr lang="ko-KR" altLang="en-US" baseline="0" dirty="0" smtClean="0"/>
              <a:t>를 사용하게 되었는데</a:t>
            </a:r>
            <a:r>
              <a:rPr lang="en-US" altLang="ko-KR" baseline="0" dirty="0" smtClean="0"/>
              <a:t>, Google Cloud Messaging </a:t>
            </a:r>
            <a:r>
              <a:rPr lang="ko-KR" altLang="en-US" baseline="0" dirty="0" smtClean="0"/>
              <a:t>방식을 이용하였습니다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여기서 서버는 해당 </a:t>
            </a:r>
            <a:r>
              <a:rPr lang="en-US" altLang="ko-KR" baseline="0" dirty="0" smtClean="0"/>
              <a:t>Device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Push-Server </a:t>
            </a:r>
            <a:r>
              <a:rPr lang="ko-KR" altLang="en-US" baseline="0" dirty="0" smtClean="0"/>
              <a:t>로써의 역할을 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최초 </a:t>
            </a:r>
            <a:r>
              <a:rPr lang="en-US" altLang="ko-KR" baseline="0" dirty="0" smtClean="0"/>
              <a:t>web</a:t>
            </a:r>
            <a:r>
              <a:rPr lang="ko-KR" altLang="en-US" baseline="0" dirty="0" smtClean="0"/>
              <a:t>에서 전화번호부를 요청하였다면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번인 </a:t>
            </a:r>
            <a:r>
              <a:rPr lang="en-US" altLang="ko-KR" baseline="0" dirty="0" smtClean="0"/>
              <a:t>address </a:t>
            </a:r>
            <a:r>
              <a:rPr lang="ko-KR" altLang="en-US" baseline="0" dirty="0" smtClean="0"/>
              <a:t>명령을 서버로 </a:t>
            </a:r>
            <a:r>
              <a:rPr lang="en-US" altLang="ko-KR" baseline="0" dirty="0" smtClean="0"/>
              <a:t>request</a:t>
            </a:r>
            <a:r>
              <a:rPr lang="ko-KR" altLang="en-US" baseline="0" dirty="0" smtClean="0"/>
              <a:t>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push php</a:t>
            </a:r>
            <a:r>
              <a:rPr lang="ko-KR" altLang="en-US" baseline="0" dirty="0" smtClean="0"/>
              <a:t>를 통해서 </a:t>
            </a:r>
            <a:r>
              <a:rPr lang="en-US" altLang="ko-KR" baseline="0" dirty="0" err="1" smtClean="0"/>
              <a:t>gcm</a:t>
            </a:r>
            <a:r>
              <a:rPr lang="ko-KR" altLang="en-US" baseline="0" dirty="0" smtClean="0"/>
              <a:t>에 전송되고 </a:t>
            </a:r>
            <a:r>
              <a:rPr lang="en-US" altLang="ko-KR" baseline="0" dirty="0" err="1" smtClean="0"/>
              <a:t>gcm</a:t>
            </a:r>
            <a:r>
              <a:rPr lang="ko-KR" altLang="en-US" baseline="0" dirty="0" smtClean="0"/>
              <a:t>에서는 해당 </a:t>
            </a:r>
            <a:r>
              <a:rPr lang="en-US" altLang="ko-KR" baseline="0" dirty="0" smtClean="0"/>
              <a:t>device</a:t>
            </a:r>
            <a:r>
              <a:rPr lang="ko-KR" altLang="en-US" baseline="0" dirty="0" smtClean="0"/>
              <a:t>에게 </a:t>
            </a:r>
            <a:r>
              <a:rPr lang="en-US" altLang="ko-KR" baseline="0" dirty="0" smtClean="0"/>
              <a:t>push</a:t>
            </a:r>
            <a:r>
              <a:rPr lang="ko-KR" altLang="en-US" baseline="0" dirty="0" smtClean="0"/>
              <a:t>를 하게 되고</a:t>
            </a:r>
            <a:r>
              <a:rPr lang="en-US" altLang="ko-KR" baseline="0" dirty="0" smtClean="0"/>
              <a:t>, push</a:t>
            </a:r>
            <a:r>
              <a:rPr lang="ko-KR" altLang="en-US" baseline="0" dirty="0" smtClean="0"/>
              <a:t>를 받은 </a:t>
            </a:r>
            <a:r>
              <a:rPr lang="en-US" altLang="ko-KR" baseline="0" dirty="0" smtClean="0"/>
              <a:t>device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onmessage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meassage</a:t>
            </a:r>
            <a:r>
              <a:rPr lang="ko-KR" altLang="en-US" baseline="0" dirty="0" smtClean="0"/>
              <a:t>를 받게 되고</a:t>
            </a:r>
            <a:r>
              <a:rPr lang="en-US" altLang="ko-KR" baseline="0" dirty="0" smtClean="0"/>
              <a:t>, 1</a:t>
            </a:r>
            <a:r>
              <a:rPr lang="ko-KR" altLang="en-US" baseline="0" dirty="0" smtClean="0"/>
              <a:t>번을 </a:t>
            </a:r>
            <a:r>
              <a:rPr lang="ko-KR" altLang="en-US" baseline="0" dirty="0" err="1" smtClean="0"/>
              <a:t>요청하였기떄문에</a:t>
            </a:r>
            <a:r>
              <a:rPr lang="ko-KR" altLang="en-US" baseline="0" dirty="0" smtClean="0"/>
              <a:t> 주소록 정보를 </a:t>
            </a:r>
            <a:r>
              <a:rPr lang="en-US" altLang="ko-KR" baseline="0" dirty="0" smtClean="0"/>
              <a:t>server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http post </a:t>
            </a:r>
            <a:r>
              <a:rPr lang="ko-KR" altLang="en-US" baseline="0" dirty="0" smtClean="0"/>
              <a:t>방식으로 </a:t>
            </a:r>
            <a:r>
              <a:rPr lang="ko-KR" altLang="en-US" baseline="0" dirty="0" err="1" smtClean="0"/>
              <a:t>올리게되고</a:t>
            </a:r>
            <a:r>
              <a:rPr lang="en-US" altLang="ko-KR" baseline="0" dirty="0" smtClean="0"/>
              <a:t>, web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정보를 웹 서비스로 제공하게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509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9491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94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진행을 하게 된 사례로 한가지</a:t>
            </a:r>
            <a:r>
              <a:rPr lang="ko-KR" altLang="en-US" baseline="0" dirty="0" smtClean="0"/>
              <a:t> 들어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최근 발표자의 사례를 직접 말씀 드리고자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불과 한달</a:t>
            </a:r>
            <a:r>
              <a:rPr lang="ko-KR" altLang="en-US" baseline="0" dirty="0" smtClean="0"/>
              <a:t> 전 핸드폰을 물에 빠트린 경험이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결국 핸드폰의 액정이 나가게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액정을 교체하고자 하니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비용이 만만치 않고 바쁜 일정으로 인해 서비스 센터 방문을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주간 하지 못한 경험이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장기간 동안 핸드폰에 전화나 문자 등은 물론 친구들의 휴대폰 번호도 알 방법이 없었습니다</a:t>
            </a:r>
            <a:r>
              <a:rPr lang="en-US" altLang="ko-KR" baseline="0" dirty="0" smtClean="0"/>
              <a:t>.  </a:t>
            </a:r>
            <a:r>
              <a:rPr lang="ko-KR" altLang="en-US" dirty="0" smtClean="0"/>
              <a:t>핸드폰 인증의 경우 문자로 인증번호를 수신하게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인증 절차도 하지 못하였습니다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</a:t>
            </a:r>
            <a:r>
              <a:rPr lang="ko-KR" altLang="en-US" baseline="0" dirty="0" smtClean="0"/>
              <a:t>한 경우에 웹 서비스를 통해서 항시 스마트 폰의 상황을 받아 볼 수 있으면 어떨까 하는 생각을 갖게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543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유사 작품으로는 </a:t>
            </a:r>
            <a:r>
              <a:rPr lang="en-US" altLang="ko-KR" dirty="0" smtClean="0"/>
              <a:t>pc </a:t>
            </a:r>
            <a:r>
              <a:rPr lang="ko-KR" altLang="en-US" baseline="0" dirty="0" smtClean="0"/>
              <a:t>카카오톡과 같이 모바일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메신저가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모바일 메신저 또한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폰에서의 알림을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와 공유하게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유사한 기능을 제공하는 작품으로써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모바일을 원격제어 하는 모비즌이나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에어드로이드와 같은 작품이 있습니다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이 작품들의 경우 웹 서비스를 통해서 모바일 화면을 웹에서 제공하여 원격제어 할 수 있도록 한 작품들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스마트폰에서도 계정으로 로그인을 하여야 하거나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연결 암호를 받아야만 컨트롤 할 수 있는 부분이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작품의 경우 원거리에 둔 스마트폰을 따로 작업없이 웹에서의 로그인만을 통해서 접근이 가능하지만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작품들에 경우 스마트폰의 작업이 필요하므로 언제든지 접근이 불가능하다는 것을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9701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 말씀</a:t>
            </a:r>
            <a:r>
              <a:rPr lang="ko-KR" altLang="en-US" baseline="0" dirty="0" smtClean="0"/>
              <a:t> 드린 상황들을 고려해 보았을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저희의 프로젝트는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핸드폰의 상황을 웹 서비스로 알림 시스템 형태로 제공하는 것을 모티브로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서비스를 받아 볼 수 있는 모든 </a:t>
            </a:r>
            <a:r>
              <a:rPr lang="en-US" altLang="ko-KR" baseline="0" dirty="0" smtClean="0"/>
              <a:t>Device</a:t>
            </a:r>
            <a:r>
              <a:rPr lang="ko-KR" altLang="en-US" baseline="0" dirty="0" smtClean="0"/>
              <a:t>는 등록된 자신의 기기의 상황을 실시간 알림으로 받아 보도록 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단 방향에 그치지 않고 쌍 방향으로 반대로 웹에서 스마트 폰에 정보를 요청 할 수도 있도록 하므로 써</a:t>
            </a:r>
            <a:r>
              <a:rPr lang="en-US" altLang="ko-KR" baseline="0" dirty="0" smtClean="0"/>
              <a:t> Device</a:t>
            </a:r>
            <a:r>
              <a:rPr lang="ko-KR" altLang="en-US" baseline="0" dirty="0" smtClean="0"/>
              <a:t>간의 양방향 </a:t>
            </a:r>
            <a:r>
              <a:rPr lang="en-US" altLang="ko-KR" baseline="0" dirty="0" smtClean="0"/>
              <a:t>communication</a:t>
            </a:r>
            <a:r>
              <a:rPr lang="ko-KR" altLang="en-US" baseline="0" dirty="0" smtClean="0"/>
              <a:t>을 지원하도록 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간단하게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 줄 요약으로 </a:t>
            </a:r>
            <a:r>
              <a:rPr lang="en-US" altLang="ko-KR" baseline="0" dirty="0" smtClean="0"/>
              <a:t>‘see the phone by every device ‘ </a:t>
            </a:r>
            <a:r>
              <a:rPr lang="ko-KR" altLang="en-US" baseline="0" dirty="0" smtClean="0"/>
              <a:t>라고 할 수 있겠습니다</a:t>
            </a:r>
            <a:r>
              <a:rPr lang="en-US" altLang="ko-KR" baseline="0" dirty="0" smtClean="0"/>
              <a:t>.</a:t>
            </a:r>
            <a:endParaRPr lang="en-US" altLang="ko-KR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543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결과적으로 저희의 개발 목표는 스마트폰에 따로 해줘야 하는 작업</a:t>
            </a:r>
            <a:r>
              <a:rPr lang="ko-KR" altLang="en-US" baseline="0" dirty="0" smtClean="0"/>
              <a:t> 없이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웹을 동작하는 모든 </a:t>
            </a:r>
            <a:r>
              <a:rPr lang="en-US" altLang="ko-KR" baseline="0" dirty="0" smtClean="0"/>
              <a:t>Device</a:t>
            </a:r>
            <a:r>
              <a:rPr lang="ko-KR" altLang="en-US" baseline="0" dirty="0" smtClean="0"/>
              <a:t>에서 </a:t>
            </a:r>
            <a:r>
              <a:rPr lang="ko-KR" altLang="en-US" dirty="0" smtClean="0"/>
              <a:t>스마트폰의 상황을 실시간으로 웹 서비스로 제공하고자 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2653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이와 같이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스마트폰의 전화수신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전화기록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실시간 </a:t>
            </a:r>
            <a:r>
              <a:rPr lang="en-US" altLang="ko-KR" baseline="0" dirty="0" smtClean="0"/>
              <a:t>Push</a:t>
            </a:r>
            <a:r>
              <a:rPr lang="ko-KR" altLang="en-US" baseline="0" dirty="0" smtClean="0"/>
              <a:t>알림을 웹 서비스를 통해 제공받을 수 있게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57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이는 앞서 말씀 드렸듯이 단방향에만 그치지 않고 웹을 통해서 스마트폰에 주소록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배터리잔량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등을 얻어 낼 수 있도록 하고자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61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91451" y="6296025"/>
            <a:ext cx="114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SWSSM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91451" y="6296025"/>
            <a:ext cx="114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SWSSM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672" r:id="rId12"/>
    <p:sldLayoutId id="2147483675" r:id="rId13"/>
    <p:sldLayoutId id="2147483674" r:id="rId14"/>
    <p:sldLayoutId id="2147483673" r:id="rId15"/>
    <p:sldLayoutId id="2147483676" r:id="rId16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62522" y="1736434"/>
            <a:ext cx="8414327" cy="2756251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>Web Service</a:t>
            </a:r>
            <a:r>
              <a:rPr lang="ko-KR" altLang="en-US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>를 통한 </a:t>
            </a:r>
            <a:r>
              <a:rPr lang="en-US" altLang="ko-KR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ko-KR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>        </a:t>
            </a:r>
            <a:r>
              <a:rPr lang="ko-KR" altLang="en-US" sz="4000" b="1" spc="-250" dirty="0" err="1" smtClean="0">
                <a:solidFill>
                  <a:srgbClr val="FF0000"/>
                </a:solidFill>
                <a:latin typeface="+mn-ea"/>
                <a:ea typeface="+mn-ea"/>
              </a:rPr>
              <a:t>스마트폰</a:t>
            </a:r>
            <a:r>
              <a:rPr lang="ko-KR" altLang="en-US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> 알림</a:t>
            </a:r>
            <a:r>
              <a:rPr lang="en-US" altLang="ko-KR" sz="4000" b="1" spc="-2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4000" b="1" spc="-250" dirty="0" smtClean="0">
                <a:solidFill>
                  <a:srgbClr val="FF0000"/>
                </a:solidFill>
                <a:latin typeface="+mn-ea"/>
                <a:ea typeface="+mn-ea"/>
              </a:rPr>
              <a:t>Application</a:t>
            </a:r>
            <a:endParaRPr lang="ko-KR" altLang="en-US" sz="4000" b="1" spc="-2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70158" y="1736434"/>
            <a:ext cx="0" cy="1246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59055" y="4636654"/>
            <a:ext cx="252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 – 2</a:t>
            </a:r>
            <a:r>
              <a:rPr lang="ko-KR" altLang="en-US" dirty="0" smtClean="0"/>
              <a:t>기</a:t>
            </a: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고성민 </a:t>
            </a:r>
            <a:r>
              <a:rPr lang="en-US" altLang="ko-KR" dirty="0" smtClean="0"/>
              <a:t>(P.L)</a:t>
            </a:r>
          </a:p>
          <a:p>
            <a:pPr lvl="1"/>
            <a:r>
              <a:rPr lang="ko-KR" altLang="en-US" dirty="0" smtClean="0"/>
              <a:t>         이한준</a:t>
            </a:r>
            <a:endParaRPr lang="en-US" altLang="ko-KR" dirty="0" smtClean="0"/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천경환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633186" y="2170335"/>
            <a:ext cx="3160911" cy="2685502"/>
            <a:chOff x="1380293" y="1295371"/>
            <a:chExt cx="6995120" cy="5308434"/>
          </a:xfrm>
        </p:grpSpPr>
        <p:grpSp>
          <p:nvGrpSpPr>
            <p:cNvPr id="17" name="그룹 16"/>
            <p:cNvGrpSpPr/>
            <p:nvPr/>
          </p:nvGrpSpPr>
          <p:grpSpPr>
            <a:xfrm>
              <a:off x="2593409" y="1295371"/>
              <a:ext cx="5083127" cy="5308434"/>
              <a:chOff x="2168537" y="1281052"/>
              <a:chExt cx="5083127" cy="5308434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2168537" y="1281052"/>
                <a:ext cx="5083127" cy="5308434"/>
                <a:chOff x="1787669" y="409575"/>
                <a:chExt cx="5457825" cy="6038850"/>
              </a:xfrm>
            </p:grpSpPr>
            <p:pic>
              <p:nvPicPr>
                <p:cNvPr id="22" name="Picture 4" descr="C:\Users\Sungmin\AppData\Local\Microsoft\Windows\Temporary Internet Files\Content.IE5\9FO7073Y\3[1]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7669" y="409575"/>
                  <a:ext cx="5457825" cy="6038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3214255" y="997527"/>
                  <a:ext cx="2623127" cy="4636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97182" y="1797890"/>
                <a:ext cx="2443041" cy="4048125"/>
              </a:xfrm>
              <a:prstGeom prst="rect">
                <a:avLst/>
              </a:prstGeom>
            </p:spPr>
          </p:pic>
        </p:grpSp>
        <p:sp>
          <p:nvSpPr>
            <p:cNvPr id="18" name="제목 1"/>
            <p:cNvSpPr txBox="1">
              <a:spLocks/>
            </p:cNvSpPr>
            <p:nvPr/>
          </p:nvSpPr>
          <p:spPr>
            <a:xfrm>
              <a:off x="1380293" y="3677790"/>
              <a:ext cx="6995120" cy="5809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문자 서비스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826804" y="4570300"/>
            <a:ext cx="3229264" cy="2354199"/>
            <a:chOff x="1757981" y="1232068"/>
            <a:chExt cx="6995120" cy="5308434"/>
          </a:xfrm>
        </p:grpSpPr>
        <p:grpSp>
          <p:nvGrpSpPr>
            <p:cNvPr id="25" name="그룹 24"/>
            <p:cNvGrpSpPr/>
            <p:nvPr/>
          </p:nvGrpSpPr>
          <p:grpSpPr>
            <a:xfrm>
              <a:off x="3175302" y="1232068"/>
              <a:ext cx="4666372" cy="5308434"/>
              <a:chOff x="2168537" y="1281052"/>
              <a:chExt cx="5083127" cy="5308434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2168537" y="1281052"/>
                <a:ext cx="5083127" cy="5308434"/>
                <a:chOff x="1787669" y="409575"/>
                <a:chExt cx="5457825" cy="6038850"/>
              </a:xfrm>
            </p:grpSpPr>
            <p:pic>
              <p:nvPicPr>
                <p:cNvPr id="29" name="Picture 4" descr="C:\Users\Sungmin\AppData\Local\Microsoft\Windows\Temporary Internet Files\Content.IE5\9FO7073Y\3[1]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7669" y="409575"/>
                  <a:ext cx="5457825" cy="6038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직사각형 29"/>
                <p:cNvSpPr/>
                <p:nvPr/>
              </p:nvSpPr>
              <p:spPr>
                <a:xfrm>
                  <a:off x="3214255" y="997527"/>
                  <a:ext cx="2623127" cy="4636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15466" y="1797890"/>
                <a:ext cx="2424758" cy="4075838"/>
              </a:xfrm>
              <a:prstGeom prst="rect">
                <a:avLst/>
              </a:prstGeom>
            </p:spPr>
          </p:pic>
        </p:grpSp>
        <p:sp>
          <p:nvSpPr>
            <p:cNvPr id="26" name="제목 1"/>
            <p:cNvSpPr txBox="1">
              <a:spLocks/>
            </p:cNvSpPr>
            <p:nvPr/>
          </p:nvSpPr>
          <p:spPr>
            <a:xfrm>
              <a:off x="1757981" y="3205899"/>
              <a:ext cx="6995120" cy="5809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실시간</a:t>
              </a:r>
              <a:endParaRPr lang="en-US" altLang="ko-KR" sz="14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l"/>
              <a:r>
                <a:rPr lang="en-US" altLang="ko-KR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Push </a:t>
              </a:r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알림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18361" y="1607908"/>
            <a:ext cx="2662147" cy="1495509"/>
            <a:chOff x="718362" y="1607909"/>
            <a:chExt cx="7627352" cy="45077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3714" y="1607909"/>
              <a:ext cx="4572000" cy="4507771"/>
            </a:xfrm>
            <a:prstGeom prst="rect">
              <a:avLst/>
            </a:prstGeom>
          </p:spPr>
        </p:pic>
        <p:sp>
          <p:nvSpPr>
            <p:cNvPr id="20" name="제목 1"/>
            <p:cNvSpPr txBox="1">
              <a:spLocks/>
            </p:cNvSpPr>
            <p:nvPr/>
          </p:nvSpPr>
          <p:spPr>
            <a:xfrm>
              <a:off x="718362" y="3098483"/>
              <a:ext cx="6995120" cy="5809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전화 수신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545760" y="1380475"/>
            <a:ext cx="2713719" cy="1950374"/>
            <a:chOff x="1178329" y="1181592"/>
            <a:chExt cx="6995120" cy="5308434"/>
          </a:xfrm>
        </p:grpSpPr>
        <p:grpSp>
          <p:nvGrpSpPr>
            <p:cNvPr id="10" name="그룹 9"/>
            <p:cNvGrpSpPr/>
            <p:nvPr/>
          </p:nvGrpSpPr>
          <p:grpSpPr>
            <a:xfrm>
              <a:off x="2787374" y="1181592"/>
              <a:ext cx="5083127" cy="5308434"/>
              <a:chOff x="2168537" y="1281052"/>
              <a:chExt cx="5083127" cy="5308434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168537" y="1281052"/>
                <a:ext cx="5083127" cy="5308434"/>
                <a:chOff x="1787669" y="409575"/>
                <a:chExt cx="5457825" cy="6038850"/>
              </a:xfrm>
            </p:grpSpPr>
            <p:pic>
              <p:nvPicPr>
                <p:cNvPr id="14" name="Picture 4" descr="C:\Users\Sungmin\AppData\Local\Microsoft\Windows\Temporary Internet Files\Content.IE5\9FO7073Y\3[1]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7669" y="409575"/>
                  <a:ext cx="5457825" cy="6038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직사각형 14"/>
                <p:cNvSpPr/>
                <p:nvPr/>
              </p:nvSpPr>
              <p:spPr>
                <a:xfrm>
                  <a:off x="3214255" y="997527"/>
                  <a:ext cx="2623127" cy="4636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97182" y="1797890"/>
                <a:ext cx="2443041" cy="4075838"/>
              </a:xfrm>
              <a:prstGeom prst="rect">
                <a:avLst/>
              </a:prstGeom>
            </p:spPr>
          </p:pic>
        </p:grpSp>
        <p:sp>
          <p:nvSpPr>
            <p:cNvPr id="11" name="제목 1"/>
            <p:cNvSpPr txBox="1">
              <a:spLocks/>
            </p:cNvSpPr>
            <p:nvPr/>
          </p:nvSpPr>
          <p:spPr>
            <a:xfrm>
              <a:off x="1178329" y="3039912"/>
              <a:ext cx="6995120" cy="5809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6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전화 기록</a:t>
              </a:r>
              <a:endParaRPr lang="ko-KR" altLang="en-US" sz="16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" name="직선 화살표 연결선 32"/>
          <p:cNvCxnSpPr>
            <a:stCxn id="4" idx="2"/>
          </p:cNvCxnSpPr>
          <p:nvPr/>
        </p:nvCxnSpPr>
        <p:spPr>
          <a:xfrm flipH="1">
            <a:off x="1939101" y="3103417"/>
            <a:ext cx="643533" cy="1125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2260867" y="3214255"/>
            <a:ext cx="2348078" cy="13762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2439786" y="5415356"/>
            <a:ext cx="2604393" cy="8284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2439787" y="3777673"/>
            <a:ext cx="4341954" cy="12388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0" y="649040"/>
            <a:ext cx="2336800" cy="646331"/>
            <a:chOff x="0" y="649040"/>
            <a:chExt cx="2336800" cy="646331"/>
          </a:xfrm>
        </p:grpSpPr>
        <p:sp>
          <p:nvSpPr>
            <p:cNvPr id="35" name="TextBox 34"/>
            <p:cNvSpPr txBox="1"/>
            <p:nvPr/>
          </p:nvSpPr>
          <p:spPr>
            <a:xfrm>
              <a:off x="350982" y="649040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Purpose</a:t>
              </a:r>
              <a:endParaRPr lang="ko-KR" altLang="en-US" sz="3600" b="1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0" y="1295371"/>
              <a:ext cx="2336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725" y="4570300"/>
            <a:ext cx="18764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092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36369" y="1543807"/>
            <a:ext cx="2909832" cy="2282044"/>
            <a:chOff x="1570651" y="1181592"/>
            <a:chExt cx="6995120" cy="5308434"/>
          </a:xfrm>
        </p:grpSpPr>
        <p:grpSp>
          <p:nvGrpSpPr>
            <p:cNvPr id="3" name="그룹 2"/>
            <p:cNvGrpSpPr/>
            <p:nvPr/>
          </p:nvGrpSpPr>
          <p:grpSpPr>
            <a:xfrm>
              <a:off x="2844800" y="1181592"/>
              <a:ext cx="4961046" cy="5308434"/>
              <a:chOff x="2168537" y="1281052"/>
              <a:chExt cx="5083127" cy="5308434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168537" y="1281052"/>
                <a:ext cx="5083127" cy="5308434"/>
                <a:chOff x="1787669" y="409575"/>
                <a:chExt cx="5457825" cy="6038850"/>
              </a:xfrm>
            </p:grpSpPr>
            <p:pic>
              <p:nvPicPr>
                <p:cNvPr id="13" name="Picture 4" descr="C:\Users\Sungmin\AppData\Local\Microsoft\Windows\Temporary Internet Files\Content.IE5\9FO7073Y\3[1]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7669" y="409575"/>
                  <a:ext cx="5457825" cy="6038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직사각형 14"/>
                <p:cNvSpPr/>
                <p:nvPr/>
              </p:nvSpPr>
              <p:spPr>
                <a:xfrm>
                  <a:off x="3214255" y="997527"/>
                  <a:ext cx="2623127" cy="4636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97183" y="1797890"/>
                <a:ext cx="2436987" cy="4075838"/>
              </a:xfrm>
              <a:prstGeom prst="rect">
                <a:avLst/>
              </a:prstGeom>
            </p:spPr>
          </p:pic>
        </p:grp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570651" y="2764796"/>
              <a:ext cx="6995120" cy="5809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전화번호부 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67134" y="3825851"/>
            <a:ext cx="2909832" cy="2282044"/>
            <a:chOff x="1836159" y="1181592"/>
            <a:chExt cx="6995120" cy="5308434"/>
          </a:xfrm>
        </p:grpSpPr>
        <p:grpSp>
          <p:nvGrpSpPr>
            <p:cNvPr id="25" name="그룹 24"/>
            <p:cNvGrpSpPr/>
            <p:nvPr/>
          </p:nvGrpSpPr>
          <p:grpSpPr>
            <a:xfrm>
              <a:off x="2844801" y="1181592"/>
              <a:ext cx="4961045" cy="5308434"/>
              <a:chOff x="1787669" y="409575"/>
              <a:chExt cx="5457825" cy="6038850"/>
            </a:xfrm>
          </p:grpSpPr>
          <p:pic>
            <p:nvPicPr>
              <p:cNvPr id="27" name="Picture 4" descr="C:\Users\Sungmin\AppData\Local\Microsoft\Windows\Temporary Internet Files\Content.IE5\9FO7073Y\3[1]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7669" y="409575"/>
                <a:ext cx="5457825" cy="603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3214255" y="997527"/>
                <a:ext cx="2623127" cy="4636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제목 1"/>
            <p:cNvSpPr txBox="1">
              <a:spLocks/>
            </p:cNvSpPr>
            <p:nvPr/>
          </p:nvSpPr>
          <p:spPr>
            <a:xfrm>
              <a:off x="1836159" y="3153798"/>
              <a:ext cx="6995120" cy="5809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기타  정보 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6" name="직선 화살표 연결선 5"/>
          <p:cNvCxnSpPr>
            <a:endCxn id="13" idx="2"/>
          </p:cNvCxnSpPr>
          <p:nvPr/>
        </p:nvCxnSpPr>
        <p:spPr>
          <a:xfrm flipV="1">
            <a:off x="2133888" y="3825851"/>
            <a:ext cx="864351" cy="6790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416117" y="5504873"/>
            <a:ext cx="4492683" cy="1089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cfile10.uf.tistory.com/image/1979FE34512A07A42F8E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2562" y="4323358"/>
            <a:ext cx="778975" cy="95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608725" y="1501050"/>
            <a:ext cx="2909832" cy="2282044"/>
            <a:chOff x="2569826" y="1181592"/>
            <a:chExt cx="6995120" cy="5308434"/>
          </a:xfrm>
        </p:grpSpPr>
        <p:grpSp>
          <p:nvGrpSpPr>
            <p:cNvPr id="42" name="그룹 41"/>
            <p:cNvGrpSpPr/>
            <p:nvPr/>
          </p:nvGrpSpPr>
          <p:grpSpPr>
            <a:xfrm>
              <a:off x="3384219" y="1181592"/>
              <a:ext cx="4961045" cy="5308434"/>
              <a:chOff x="2381102" y="409575"/>
              <a:chExt cx="5457825" cy="6038850"/>
            </a:xfrm>
          </p:grpSpPr>
          <p:pic>
            <p:nvPicPr>
              <p:cNvPr id="44" name="Picture 4" descr="C:\Users\Sungmin\AppData\Local\Microsoft\Windows\Temporary Internet Files\Content.IE5\9FO7073Y\3[1]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1102" y="409575"/>
                <a:ext cx="5457825" cy="603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3807686" y="997526"/>
                <a:ext cx="2623126" cy="463665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제목 1"/>
            <p:cNvSpPr txBox="1">
              <a:spLocks/>
            </p:cNvSpPr>
            <p:nvPr/>
          </p:nvSpPr>
          <p:spPr>
            <a:xfrm>
              <a:off x="2569826" y="3153802"/>
              <a:ext cx="6995120" cy="5809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+mj-cs"/>
                </a:defRPr>
              </a:lvl1pPr>
            </a:lstStyle>
            <a:p>
              <a:pPr algn="l"/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배터</a:t>
              </a:r>
              <a:r>
                <a:rPr lang="ko-KR" altLang="en-US" sz="1400" b="1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리</a:t>
              </a:r>
              <a:r>
                <a:rPr lang="ko-KR" altLang="en-US" sz="1400" b="1" spc="-150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2439786" y="3648364"/>
            <a:ext cx="2945014" cy="1625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resource.thegear.co.kr/nixsense_wp/20140123/072f24433f3e462db54e49a6d69b48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1695" y="2143920"/>
            <a:ext cx="799914" cy="8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0" y="649040"/>
            <a:ext cx="2336800" cy="646331"/>
            <a:chOff x="0" y="649040"/>
            <a:chExt cx="233680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350982" y="649040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Purpose</a:t>
              </a:r>
              <a:endParaRPr lang="ko-KR" altLang="en-US" sz="3600" b="1" dirty="0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0" y="1295371"/>
              <a:ext cx="2336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642" y="4560128"/>
            <a:ext cx="18764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712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6355" y="2364507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S</a:t>
            </a:r>
            <a:r>
              <a:rPr lang="en-US" altLang="ko-KR" sz="5400" b="1" dirty="0" smtClean="0"/>
              <a:t>cenario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xmlns="" val="24947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649040"/>
            <a:ext cx="3395405" cy="646331"/>
            <a:chOff x="0" y="649040"/>
            <a:chExt cx="3395405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350982" y="64904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시연 </a:t>
              </a:r>
              <a:r>
                <a:rPr lang="en-US" altLang="ko-KR" sz="3600" b="1" dirty="0" smtClean="0"/>
                <a:t>Scenario</a:t>
              </a:r>
              <a:endParaRPr lang="ko-KR" altLang="en-US" sz="3600" b="1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1295371"/>
              <a:ext cx="32794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975360" y="1569675"/>
            <a:ext cx="7254240" cy="4563270"/>
            <a:chOff x="975360" y="1569675"/>
            <a:chExt cx="6387271" cy="38100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5360" y="1569675"/>
              <a:ext cx="4608167" cy="259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90022" y="2865089"/>
              <a:ext cx="4472609" cy="251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왼쪽/위쪽 화살표 1"/>
            <p:cNvSpPr/>
            <p:nvPr/>
          </p:nvSpPr>
          <p:spPr>
            <a:xfrm rot="5400000">
              <a:off x="1676400" y="3489961"/>
              <a:ext cx="1816403" cy="1615440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1447" y="232750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52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6781" y="1569599"/>
            <a:ext cx="4205324" cy="336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7639" y="4127398"/>
            <a:ext cx="4374285" cy="2482952"/>
          </a:xfrm>
          <a:prstGeom prst="rect">
            <a:avLst/>
          </a:prstGeom>
        </p:spPr>
      </p:pic>
      <p:sp>
        <p:nvSpPr>
          <p:cNvPr id="13" name="왼쪽/위쪽 화살표 12"/>
          <p:cNvSpPr/>
          <p:nvPr/>
        </p:nvSpPr>
        <p:spPr>
          <a:xfrm rot="5400000">
            <a:off x="1788385" y="3769042"/>
            <a:ext cx="2084446" cy="1862431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649040"/>
            <a:ext cx="3395405" cy="646331"/>
            <a:chOff x="0" y="649040"/>
            <a:chExt cx="3395405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350982" y="64904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시연 </a:t>
              </a:r>
              <a:r>
                <a:rPr lang="en-US" altLang="ko-KR" sz="3600" b="1" dirty="0" smtClean="0"/>
                <a:t>Scenario</a:t>
              </a:r>
              <a:endParaRPr lang="ko-KR" altLang="en-US" sz="3600" b="1" dirty="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0" y="1295371"/>
              <a:ext cx="32794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507085" y="249352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 알림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19216" y="57399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전화 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8700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5600" y="1569599"/>
            <a:ext cx="7346364" cy="4387855"/>
            <a:chOff x="975600" y="1569600"/>
            <a:chExt cx="6410194" cy="38232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5600" y="1569600"/>
              <a:ext cx="4610250" cy="259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90800" y="2865600"/>
              <a:ext cx="4494994" cy="252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왼쪽/위쪽 화살표 9"/>
            <p:cNvSpPr/>
            <p:nvPr/>
          </p:nvSpPr>
          <p:spPr>
            <a:xfrm rot="5400000">
              <a:off x="1676400" y="3489961"/>
              <a:ext cx="1816403" cy="1615440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0" y="649040"/>
            <a:ext cx="3395405" cy="646331"/>
            <a:chOff x="0" y="649040"/>
            <a:chExt cx="3395405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350982" y="64904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시연 </a:t>
              </a:r>
              <a:r>
                <a:rPr lang="en-US" altLang="ko-KR" sz="3600" b="1" dirty="0" smtClean="0"/>
                <a:t>Scenario</a:t>
              </a:r>
              <a:endParaRPr lang="ko-KR" altLang="en-US" sz="3600" b="1" dirty="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1295371"/>
              <a:ext cx="32794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373091" y="217054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경우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93904" y="601287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알림 중단 및 다시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85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5600" y="1569599"/>
            <a:ext cx="7254000" cy="4443273"/>
            <a:chOff x="975600" y="1569600"/>
            <a:chExt cx="6525450" cy="388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5600" y="1569600"/>
              <a:ext cx="4610250" cy="259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90800" y="2865600"/>
              <a:ext cx="4610250" cy="259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왼쪽/위쪽 화살표 8"/>
            <p:cNvSpPr/>
            <p:nvPr/>
          </p:nvSpPr>
          <p:spPr>
            <a:xfrm rot="5400000">
              <a:off x="1676400" y="3489961"/>
              <a:ext cx="1816403" cy="1615440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649040"/>
            <a:ext cx="3395405" cy="646331"/>
            <a:chOff x="0" y="649040"/>
            <a:chExt cx="3395405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350982" y="64904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시연 </a:t>
              </a:r>
              <a:r>
                <a:rPr lang="en-US" altLang="ko-KR" sz="3600" b="1" dirty="0" smtClean="0"/>
                <a:t>Scenario</a:t>
              </a:r>
              <a:endParaRPr lang="ko-KR" altLang="en-US" sz="36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0" y="1295371"/>
              <a:ext cx="32794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202173" y="2096594"/>
            <a:ext cx="168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</a:t>
            </a:r>
            <a:r>
              <a:rPr lang="en-US" altLang="ko-KR" dirty="0" smtClean="0">
                <a:sym typeface="Wingdings" panose="05000000000000000000" pitchFamily="2" charset="2"/>
              </a:rPr>
              <a:t> Phone </a:t>
            </a:r>
          </a:p>
          <a:p>
            <a:pPr algn="ctr"/>
            <a:r>
              <a:rPr lang="ko-KR" altLang="en-US" dirty="0" smtClean="0">
                <a:sym typeface="Wingdings" panose="05000000000000000000" pitchFamily="2" charset="2"/>
              </a:rPr>
              <a:t>정보 요청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96654" y="60405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정보 제공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816436" y="2872509"/>
            <a:ext cx="1070044" cy="665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16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5600" y="1569599"/>
            <a:ext cx="7457200" cy="4452509"/>
            <a:chOff x="975600" y="1569600"/>
            <a:chExt cx="6525450" cy="3888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5600" y="1569600"/>
              <a:ext cx="4610250" cy="259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90800" y="2865600"/>
              <a:ext cx="4610250" cy="259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sp>
          <p:nvSpPr>
            <p:cNvPr id="13" name="왼쪽/위쪽 화살표 12"/>
            <p:cNvSpPr/>
            <p:nvPr/>
          </p:nvSpPr>
          <p:spPr>
            <a:xfrm rot="5400000">
              <a:off x="1676400" y="3489961"/>
              <a:ext cx="1816403" cy="1615440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649040"/>
            <a:ext cx="3395405" cy="646331"/>
            <a:chOff x="0" y="649040"/>
            <a:chExt cx="3395405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350982" y="64904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/>
                <a:t>시연 </a:t>
              </a:r>
              <a:r>
                <a:rPr lang="en-US" altLang="ko-KR" sz="3600" b="1" dirty="0" smtClean="0"/>
                <a:t>Scenario</a:t>
              </a:r>
              <a:endParaRPr lang="ko-KR" altLang="en-US" sz="36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0" y="1295371"/>
              <a:ext cx="32794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313309" y="2290618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원하는 경우 </a:t>
            </a:r>
            <a:endParaRPr lang="en-US" altLang="ko-KR" dirty="0" smtClean="0"/>
          </a:p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요청 정보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85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0909" y="2669307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Architecture</a:t>
            </a:r>
            <a:endParaRPr lang="ko-KR" altLang="en-US" sz="5400" b="1" dirty="0"/>
          </a:p>
        </p:txBody>
      </p:sp>
      <p:pic>
        <p:nvPicPr>
          <p:cNvPr id="4098" name="Picture 2" descr="C:\Users\Sungmin\AppData\Local\Microsoft\Windows\Temporary Internet Files\Content.IE5\OANKVJPB\Acetaldehyde-3D-balls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9273" y="4768586"/>
            <a:ext cx="1708728" cy="16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42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6311864" y="1522879"/>
            <a:ext cx="2518100" cy="4536176"/>
            <a:chOff x="6524682" y="2012968"/>
            <a:chExt cx="2546233" cy="4274793"/>
          </a:xfrm>
        </p:grpSpPr>
        <p:sp>
          <p:nvSpPr>
            <p:cNvPr id="76" name="직사각형 75"/>
            <p:cNvSpPr/>
            <p:nvPr/>
          </p:nvSpPr>
          <p:spPr>
            <a:xfrm>
              <a:off x="6524682" y="2384497"/>
              <a:ext cx="2546233" cy="3903264"/>
            </a:xfrm>
            <a:prstGeom prst="rect">
              <a:avLst/>
            </a:prstGeom>
            <a:solidFill>
              <a:srgbClr val="DDE6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956659" y="2012968"/>
              <a:ext cx="1682278" cy="6288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Android Application</a:t>
              </a:r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088171" y="3007379"/>
              <a:ext cx="1415721" cy="4547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Http Post</a:t>
              </a:r>
              <a:endParaRPr lang="ko-KR" altLang="en-US" dirty="0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611259" y="4030905"/>
            <a:ext cx="2006268" cy="18227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0" y="649040"/>
            <a:ext cx="3151749" cy="1200329"/>
            <a:chOff x="0" y="649040"/>
            <a:chExt cx="3151749" cy="1200329"/>
          </a:xfrm>
        </p:grpSpPr>
        <p:sp>
          <p:nvSpPr>
            <p:cNvPr id="35" name="TextBox 34"/>
            <p:cNvSpPr txBox="1"/>
            <p:nvPr/>
          </p:nvSpPr>
          <p:spPr>
            <a:xfrm>
              <a:off x="350982" y="649040"/>
              <a:ext cx="28007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Architecture</a:t>
              </a:r>
              <a:endParaRPr lang="ko-KR" altLang="en-US" sz="3600" b="1" dirty="0"/>
            </a:p>
            <a:p>
              <a:endParaRPr lang="ko-KR" altLang="en-US" sz="3600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0" y="1295371"/>
              <a:ext cx="3120354" cy="68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/>
          <p:cNvSpPr/>
          <p:nvPr/>
        </p:nvSpPr>
        <p:spPr>
          <a:xfrm>
            <a:off x="212436" y="1917125"/>
            <a:ext cx="2518100" cy="4141930"/>
          </a:xfrm>
          <a:prstGeom prst="rect">
            <a:avLst/>
          </a:prstGeom>
          <a:solidFill>
            <a:srgbClr val="DDE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089744" y="1593869"/>
            <a:ext cx="2785967" cy="4465186"/>
            <a:chOff x="3140363" y="2867853"/>
            <a:chExt cx="2817092" cy="3646470"/>
          </a:xfrm>
        </p:grpSpPr>
        <p:sp>
          <p:nvSpPr>
            <p:cNvPr id="72" name="직사각형 71"/>
            <p:cNvSpPr/>
            <p:nvPr/>
          </p:nvSpPr>
          <p:spPr>
            <a:xfrm>
              <a:off x="3140363" y="3181322"/>
              <a:ext cx="2817092" cy="3333001"/>
            </a:xfrm>
            <a:prstGeom prst="rect">
              <a:avLst/>
            </a:prstGeom>
            <a:solidFill>
              <a:srgbClr val="DDE6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841243" y="2867853"/>
              <a:ext cx="1514764" cy="4804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459307" y="3650193"/>
              <a:ext cx="2243738" cy="27792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897629" y="3492161"/>
              <a:ext cx="1339826" cy="46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MySQL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742302" y="1557869"/>
            <a:ext cx="1374747" cy="6615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72069" y="4322140"/>
            <a:ext cx="1737820" cy="11681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Xml Parsing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488475" y="2952686"/>
            <a:ext cx="685073" cy="4825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PHP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5751596" y="2952685"/>
            <a:ext cx="685073" cy="4825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PHP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5706" y="4016496"/>
            <a:ext cx="1287938" cy="5554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Xml Parser</a:t>
            </a:r>
            <a:endParaRPr lang="ko-KR" altLang="en-US" dirty="0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5624113" y="3629345"/>
            <a:ext cx="94003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434468" y="3676603"/>
            <a:ext cx="793088" cy="98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519586" y="3391731"/>
            <a:ext cx="1961452" cy="902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ID </a:t>
            </a:r>
          </a:p>
          <a:p>
            <a:pPr algn="ctr"/>
            <a:r>
              <a:rPr lang="en-US" altLang="ko-KR" dirty="0" smtClean="0"/>
              <a:t>+  </a:t>
            </a:r>
          </a:p>
          <a:p>
            <a:pPr algn="ctr"/>
            <a:r>
              <a:rPr lang="en-US" altLang="ko-KR" dirty="0" smtClean="0"/>
              <a:t>Device Number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651168" y="3093821"/>
            <a:ext cx="1699973" cy="3491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Database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6739068" y="4925926"/>
            <a:ext cx="1740399" cy="6638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Notification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6909228" y="4517674"/>
            <a:ext cx="1400079" cy="4825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Reciver</a:t>
            </a:r>
            <a:endParaRPr lang="ko-KR" altLang="en-US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7609266" y="3124402"/>
            <a:ext cx="0" cy="80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7227881" y="3388432"/>
            <a:ext cx="773024" cy="27505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Event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785706" y="2723249"/>
            <a:ext cx="1287938" cy="5554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Ajax</a:t>
            </a:r>
            <a:endParaRPr lang="ko-KR" altLang="en-US" dirty="0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1421603" y="3331165"/>
            <a:ext cx="11304" cy="5963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590798" y="4668912"/>
            <a:ext cx="1961452" cy="1184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82881" y="4427858"/>
            <a:ext cx="1557418" cy="4188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GCM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2076" y="5032813"/>
            <a:ext cx="1819028" cy="292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reg_insert php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662010" y="5443420"/>
            <a:ext cx="1819028" cy="292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send_message php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56549" y="879872"/>
            <a:ext cx="23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System Architecture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69127" y="3927522"/>
            <a:ext cx="1490532" cy="5003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685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830077" y="1491787"/>
            <a:ext cx="7479434" cy="3720641"/>
            <a:chOff x="1175039" y="1507064"/>
            <a:chExt cx="6656439" cy="3720641"/>
          </a:xfrm>
        </p:grpSpPr>
        <p:pic>
          <p:nvPicPr>
            <p:cNvPr id="1030" name="Picture 6" descr="http://www.vanchosun.com/news/File_images_board/2010/m1_5_12889913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039" y="2540438"/>
              <a:ext cx="2286000" cy="165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 flipV="1">
              <a:off x="3461040" y="1767142"/>
              <a:ext cx="1147905" cy="7728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3570577" y="2540000"/>
              <a:ext cx="1038368" cy="512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570577" y="3366732"/>
              <a:ext cx="1038368" cy="101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98317" y="1968729"/>
              <a:ext cx="1239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Contents</a:t>
              </a:r>
              <a:endParaRPr lang="ko-KR" altLang="en-US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47490" y="1507064"/>
              <a:ext cx="3083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Motive &amp; Purpose</a:t>
              </a:r>
              <a:endPara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47490" y="2309167"/>
              <a:ext cx="2894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Scenario</a:t>
              </a:r>
              <a:endPara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7491" y="3135899"/>
              <a:ext cx="2179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Architecture</a:t>
              </a:r>
              <a:endPara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553403" y="3916220"/>
              <a:ext cx="1055542" cy="123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747491" y="3916220"/>
              <a:ext cx="2179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Schedule</a:t>
              </a:r>
              <a:endPara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461040" y="4285552"/>
              <a:ext cx="1147905" cy="591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747491" y="4766040"/>
              <a:ext cx="2179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 &amp; A</a:t>
              </a:r>
              <a:endPara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6015136" y="3272192"/>
            <a:ext cx="2953373" cy="1970700"/>
            <a:chOff x="6015136" y="2961518"/>
            <a:chExt cx="2953373" cy="19707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015136" y="3214255"/>
              <a:ext cx="2953373" cy="17179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591756" y="2961518"/>
              <a:ext cx="1764144" cy="7954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741041" y="3950207"/>
              <a:ext cx="1465573" cy="661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Database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0" y="649040"/>
            <a:ext cx="3151749" cy="1200329"/>
            <a:chOff x="0" y="649040"/>
            <a:chExt cx="3151749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350982" y="649040"/>
              <a:ext cx="28007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Architecture</a:t>
              </a:r>
              <a:endParaRPr lang="ko-KR" altLang="en-US" sz="3600" b="1" dirty="0"/>
            </a:p>
            <a:p>
              <a:endParaRPr lang="ko-KR" altLang="en-US" sz="3600" b="1" dirty="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1295371"/>
              <a:ext cx="3120354" cy="68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456549" y="879872"/>
            <a:ext cx="392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android </a:t>
            </a:r>
            <a:r>
              <a:rPr lang="en-US" altLang="ko-KR" dirty="0" smtClean="0">
                <a:sym typeface="Wingdings" panose="05000000000000000000" pitchFamily="2" charset="2"/>
              </a:rPr>
              <a:t> web :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전화 및 문자 알림</a:t>
            </a:r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58618" y="1637146"/>
            <a:ext cx="5066145" cy="4181763"/>
            <a:chOff x="258618" y="1637146"/>
            <a:chExt cx="5066145" cy="4181763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8618" y="2004291"/>
              <a:ext cx="4252065" cy="381461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080327" y="1637146"/>
              <a:ext cx="2244436" cy="7342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BroadcastReceiver</a:t>
              </a:r>
              <a:endParaRPr lang="ko-KR" altLang="en-US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73409" y="2439447"/>
              <a:ext cx="3729136" cy="3027431"/>
              <a:chOff x="1339274" y="2329661"/>
              <a:chExt cx="3729136" cy="3027431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1339274" y="2569808"/>
                <a:ext cx="3729136" cy="278728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2267577" y="2329661"/>
                <a:ext cx="2029687" cy="4802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ServiceReceiver</a:t>
                </a:r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440733" y="2946401"/>
                <a:ext cx="1683373" cy="5264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onReceive</a:t>
                </a:r>
                <a:endParaRPr lang="ko-KR" altLang="en-US" dirty="0"/>
              </a:p>
            </p:txBody>
          </p:sp>
          <p:cxnSp>
            <p:nvCxnSpPr>
              <p:cNvPr id="15" name="직선 연결선 14"/>
              <p:cNvCxnSpPr>
                <a:stCxn id="11" idx="2"/>
                <a:endCxn id="26" idx="0"/>
              </p:cNvCxnSpPr>
              <p:nvPr/>
            </p:nvCxnSpPr>
            <p:spPr>
              <a:xfrm flipH="1">
                <a:off x="2461107" y="3472874"/>
                <a:ext cx="821313" cy="692726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11" idx="2"/>
                <a:endCxn id="28" idx="0"/>
              </p:cNvCxnSpPr>
              <p:nvPr/>
            </p:nvCxnSpPr>
            <p:spPr>
              <a:xfrm>
                <a:off x="3282420" y="3472874"/>
                <a:ext cx="920126" cy="692726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직사각형 25"/>
              <p:cNvSpPr/>
              <p:nvPr/>
            </p:nvSpPr>
            <p:spPr>
              <a:xfrm>
                <a:off x="1560177" y="4165600"/>
                <a:ext cx="1801859" cy="831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TelephonyManager</a:t>
                </a:r>
                <a:endParaRPr lang="ko-KR" altLang="en-US" sz="140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546764" y="4165600"/>
                <a:ext cx="1311563" cy="8312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SmsMessage</a:t>
                </a:r>
                <a:endParaRPr lang="ko-KR" altLang="en-US" sz="1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90523" y="3680737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Action_call</a:t>
                </a:r>
                <a:endParaRPr lang="ko-KR" altLang="en-US" sz="12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708875" y="3676164"/>
                <a:ext cx="10246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Action_SMS</a:t>
                </a:r>
                <a:endParaRPr lang="ko-KR" altLang="en-US" sz="1200" dirty="0"/>
              </a:p>
            </p:txBody>
          </p:sp>
        </p:grpSp>
      </p:grpSp>
      <p:cxnSp>
        <p:nvCxnSpPr>
          <p:cNvPr id="46" name="직선 화살표 연결선 45"/>
          <p:cNvCxnSpPr/>
          <p:nvPr/>
        </p:nvCxnSpPr>
        <p:spPr>
          <a:xfrm flipH="1">
            <a:off x="5564818" y="1849369"/>
            <a:ext cx="9006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50182" y="1587759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Event</a:t>
            </a:r>
            <a:endParaRPr lang="ko-KR" altLang="en-US" sz="2800" b="1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327236" y="3835338"/>
            <a:ext cx="1995054" cy="891187"/>
            <a:chOff x="4313382" y="3389745"/>
            <a:chExt cx="1995054" cy="891187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4313382" y="3785950"/>
              <a:ext cx="19950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21677" y="3389745"/>
              <a:ext cx="1156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Http Post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10909" y="3911600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PHP</a:t>
              </a:r>
              <a:endParaRPr lang="ko-KR" altLang="en-US" dirty="0"/>
            </a:p>
          </p:txBody>
        </p:sp>
      </p:grpSp>
      <p:grpSp>
        <p:nvGrpSpPr>
          <p:cNvPr id="3076" name="그룹 3075"/>
          <p:cNvGrpSpPr/>
          <p:nvPr/>
        </p:nvGrpSpPr>
        <p:grpSpPr>
          <a:xfrm>
            <a:off x="4315690" y="5087660"/>
            <a:ext cx="3451877" cy="1659240"/>
            <a:chOff x="4315690" y="5087660"/>
            <a:chExt cx="3451877" cy="1659240"/>
          </a:xfrm>
        </p:grpSpPr>
        <p:grpSp>
          <p:nvGrpSpPr>
            <p:cNvPr id="63" name="그룹 62"/>
            <p:cNvGrpSpPr/>
            <p:nvPr/>
          </p:nvGrpSpPr>
          <p:grpSpPr>
            <a:xfrm>
              <a:off x="4315690" y="5656484"/>
              <a:ext cx="2720110" cy="1090416"/>
              <a:chOff x="4410363" y="5568476"/>
              <a:chExt cx="2720110" cy="1090416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410363" y="5744492"/>
                <a:ext cx="2720110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5289429" y="5568476"/>
                <a:ext cx="1302327" cy="3520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Web</a:t>
                </a:r>
                <a:endParaRPr lang="ko-KR" altLang="en-US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701309" y="6031345"/>
                <a:ext cx="1948873" cy="489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Ajax</a:t>
                </a:r>
                <a:endParaRPr lang="ko-KR" altLang="en-US" dirty="0"/>
              </a:p>
            </p:txBody>
          </p:sp>
        </p:grpSp>
        <p:cxnSp>
          <p:nvCxnSpPr>
            <p:cNvPr id="62" name="직선 화살표 연결선 61"/>
            <p:cNvCxnSpPr/>
            <p:nvPr/>
          </p:nvCxnSpPr>
          <p:spPr>
            <a:xfrm flipV="1">
              <a:off x="6741041" y="5087660"/>
              <a:ext cx="560305" cy="9208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5" name="TextBox 3074"/>
            <p:cNvSpPr txBox="1"/>
            <p:nvPr/>
          </p:nvSpPr>
          <p:spPr>
            <a:xfrm>
              <a:off x="7121236" y="55480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조</a:t>
              </a:r>
              <a:r>
                <a:rPr lang="ko-KR" altLang="en-US" dirty="0"/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222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261699" y="4236539"/>
            <a:ext cx="4762883" cy="19887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649040"/>
            <a:ext cx="3151749" cy="1200329"/>
            <a:chOff x="0" y="649040"/>
            <a:chExt cx="3151749" cy="1200329"/>
          </a:xfrm>
        </p:grpSpPr>
        <p:sp>
          <p:nvSpPr>
            <p:cNvPr id="9" name="TextBox 8"/>
            <p:cNvSpPr txBox="1"/>
            <p:nvPr/>
          </p:nvSpPr>
          <p:spPr>
            <a:xfrm>
              <a:off x="350982" y="649040"/>
              <a:ext cx="28007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Architecture</a:t>
              </a:r>
              <a:endParaRPr lang="ko-KR" altLang="en-US" sz="3600" b="1" dirty="0"/>
            </a:p>
            <a:p>
              <a:endParaRPr lang="ko-KR" altLang="en-US" sz="3600" b="1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1295371"/>
              <a:ext cx="3120354" cy="68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335360" y="879872"/>
            <a:ext cx="310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android </a:t>
            </a:r>
            <a:r>
              <a:rPr lang="en-US" altLang="ko-KR" dirty="0">
                <a:sym typeface="Wingdings" panose="05000000000000000000" pitchFamily="2" charset="2"/>
              </a:rPr>
              <a:t> web :</a:t>
            </a:r>
            <a:r>
              <a:rPr lang="en-US" altLang="ko-KR" dirty="0"/>
              <a:t>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8293" y="4545027"/>
            <a:ext cx="2362360" cy="608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NotificationListenerService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10813" y="5357090"/>
            <a:ext cx="167393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MyReceiver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1699" y="2225964"/>
            <a:ext cx="2758591" cy="734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isContainedInAccessbility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650230" y="1849369"/>
            <a:ext cx="2" cy="348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689650" y="3352372"/>
            <a:ext cx="1921163" cy="738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register Receiver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1658698" y="2960254"/>
            <a:ext cx="2" cy="348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1659471" y="4062096"/>
            <a:ext cx="2" cy="348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120354" y="4091281"/>
            <a:ext cx="2392218" cy="757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BroadcastReceiver</a:t>
            </a:r>
            <a:endParaRPr lang="ko-KR" altLang="en-US" dirty="0"/>
          </a:p>
        </p:txBody>
      </p:sp>
      <p:cxnSp>
        <p:nvCxnSpPr>
          <p:cNvPr id="29" name="꺾인 연결선 28"/>
          <p:cNvCxnSpPr>
            <a:stCxn id="13" idx="2"/>
          </p:cNvCxnSpPr>
          <p:nvPr/>
        </p:nvCxnSpPr>
        <p:spPr>
          <a:xfrm rot="16200000" flipH="1">
            <a:off x="1906174" y="4906451"/>
            <a:ext cx="457938" cy="9513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6305" y="15007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실행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4050824" y="3387365"/>
            <a:ext cx="0" cy="4177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56549" y="2802590"/>
            <a:ext cx="125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Event</a:t>
            </a:r>
            <a:endParaRPr lang="ko-KR" altLang="en-US" sz="3200" b="1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47743" y="1163997"/>
            <a:ext cx="2953373" cy="1970700"/>
            <a:chOff x="6015136" y="2961518"/>
            <a:chExt cx="2953373" cy="197070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6015136" y="3214255"/>
              <a:ext cx="2953373" cy="17179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591756" y="2961518"/>
              <a:ext cx="1764144" cy="7954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741041" y="3950207"/>
              <a:ext cx="1465573" cy="661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Database</a:t>
              </a:r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 rot="18688176">
            <a:off x="5041304" y="2863546"/>
            <a:ext cx="1490177" cy="891187"/>
            <a:chOff x="4313382" y="3389745"/>
            <a:chExt cx="1995054" cy="891187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4313382" y="3785950"/>
              <a:ext cx="19950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621677" y="3389745"/>
              <a:ext cx="1156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Http Post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909" y="3911600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PHP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565671" y="3276433"/>
            <a:ext cx="2720110" cy="2633626"/>
            <a:chOff x="4714422" y="3733633"/>
            <a:chExt cx="2720110" cy="2633626"/>
          </a:xfrm>
        </p:grpSpPr>
        <p:grpSp>
          <p:nvGrpSpPr>
            <p:cNvPr id="45" name="그룹 44"/>
            <p:cNvGrpSpPr/>
            <p:nvPr/>
          </p:nvGrpSpPr>
          <p:grpSpPr>
            <a:xfrm>
              <a:off x="4714422" y="5276843"/>
              <a:ext cx="2720110" cy="1090416"/>
              <a:chOff x="4809095" y="5188835"/>
              <a:chExt cx="2720110" cy="1090416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4809095" y="5364851"/>
                <a:ext cx="2720110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5688161" y="5188835"/>
                <a:ext cx="1302327" cy="3520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Web</a:t>
                </a:r>
                <a:endParaRPr lang="ko-KR" altLang="en-US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100041" y="5651704"/>
                <a:ext cx="1948873" cy="489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Ajax</a:t>
                </a:r>
                <a:endParaRPr lang="ko-KR" altLang="en-US" dirty="0"/>
              </a:p>
            </p:txBody>
          </p:sp>
        </p:grpSp>
        <p:cxnSp>
          <p:nvCxnSpPr>
            <p:cNvPr id="46" name="직선 화살표 연결선 45"/>
            <p:cNvCxnSpPr/>
            <p:nvPr/>
          </p:nvCxnSpPr>
          <p:spPr>
            <a:xfrm flipV="1">
              <a:off x="6355185" y="3733633"/>
              <a:ext cx="17995" cy="13355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441641" y="42623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조</a:t>
              </a:r>
              <a:r>
                <a:rPr lang="ko-KR" altLang="en-US" dirty="0"/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326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649040"/>
            <a:ext cx="3151749" cy="1200329"/>
            <a:chOff x="0" y="649040"/>
            <a:chExt cx="3151749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350982" y="649040"/>
              <a:ext cx="28007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Architecture</a:t>
              </a:r>
              <a:endParaRPr lang="ko-KR" altLang="en-US" sz="3600" b="1" dirty="0"/>
            </a:p>
            <a:p>
              <a:endParaRPr lang="ko-KR" altLang="en-US" sz="3600" b="1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1295371"/>
              <a:ext cx="3120354" cy="68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456549" y="879872"/>
            <a:ext cx="480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web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android : </a:t>
            </a:r>
            <a:r>
              <a:rPr lang="ko-KR" altLang="en-US" dirty="0" smtClean="0"/>
              <a:t>주소록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배터리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알림 받기</a:t>
            </a:r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175491" y="1884338"/>
            <a:ext cx="8155708" cy="4257842"/>
            <a:chOff x="172352" y="1838158"/>
            <a:chExt cx="8463645" cy="4830493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2817088" y="4664360"/>
              <a:ext cx="5818909" cy="2004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044412" y="4876797"/>
              <a:ext cx="1607127" cy="1634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Address Infomation</a:t>
              </a:r>
              <a:endParaRPr lang="ko-KR" altLang="en-US" dirty="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708780" y="4849086"/>
              <a:ext cx="1607127" cy="1634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en-US" altLang="ko-KR" sz="1600" dirty="0" smtClean="0"/>
                <a:t>PendingIntent.</a:t>
              </a:r>
              <a:r>
                <a:rPr lang="en-US" altLang="ko-KR" sz="1600" i="1" dirty="0" smtClean="0"/>
                <a:t>getActivity()</a:t>
              </a:r>
              <a:endParaRPr lang="ko-KR" altLang="en-US" sz="1600" dirty="0"/>
            </a:p>
            <a:p>
              <a:pPr algn="ctr"/>
              <a:endParaRPr lang="ko-KR" altLang="en-US" sz="1600" dirty="0"/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4716016" y="5085184"/>
              <a:ext cx="1874982" cy="13987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58618" y="2299854"/>
              <a:ext cx="1819564" cy="138545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1. address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2. battery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3. exe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5209307" y="2207490"/>
              <a:ext cx="3121891" cy="9236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Google Cloud Messaging</a:t>
              </a:r>
              <a:endParaRPr lang="ko-KR" altLang="en-US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2597568" y="2235199"/>
              <a:ext cx="1884218" cy="868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526473" y="1930400"/>
              <a:ext cx="1283854" cy="5541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Web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V="1">
              <a:off x="1810327" y="2881744"/>
              <a:ext cx="620986" cy="1108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4119418" y="2669308"/>
              <a:ext cx="9975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841151" y="183815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Device Number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622473" y="3306618"/>
              <a:ext cx="0" cy="3787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모서리가 둥근 직사각형 51"/>
            <p:cNvSpPr/>
            <p:nvPr/>
          </p:nvSpPr>
          <p:spPr>
            <a:xfrm>
              <a:off x="5213926" y="3870035"/>
              <a:ext cx="2909454" cy="4710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Android Application</a:t>
              </a:r>
              <a:endParaRPr lang="ko-KR" altLang="en-US" dirty="0"/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 flipV="1">
              <a:off x="3694545" y="3232728"/>
              <a:ext cx="9237" cy="1616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1839111" y="3103417"/>
              <a:ext cx="588658" cy="96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047833" y="3736230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PHP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774907" y="2586182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Request</a:t>
              </a:r>
              <a:endParaRPr lang="ko-KR" alt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42655" y="3254329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Respone</a:t>
              </a:r>
              <a:endParaRPr lang="ko-KR" altLang="en-US" sz="1400" dirty="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3990109" y="2110508"/>
              <a:ext cx="1126834" cy="37869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Push PHP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68653" y="332527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Push</a:t>
              </a:r>
              <a:endParaRPr lang="ko-KR" altLang="en-US" dirty="0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5551055" y="4378033"/>
              <a:ext cx="1961288" cy="387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onMessage</a:t>
              </a:r>
              <a:endParaRPr lang="ko-KR" altLang="en-US" dirty="0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4829180" y="4849087"/>
              <a:ext cx="1607127" cy="9354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Battery </a:t>
              </a:r>
              <a:r>
                <a:rPr lang="en-US" altLang="ko-KR" dirty="0"/>
                <a:t>I</a:t>
              </a:r>
              <a:r>
                <a:rPr lang="en-US" altLang="ko-KR" dirty="0" smtClean="0"/>
                <a:t>nfomation</a:t>
              </a:r>
              <a:endParaRPr lang="ko-KR" altLang="en-US" dirty="0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4864343" y="5888171"/>
              <a:ext cx="1636811" cy="4710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mBatInfoReceiver</a:t>
              </a:r>
              <a:endParaRPr lang="ko-KR" altLang="en-US" sz="1200" dirty="0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H="1" flipV="1">
              <a:off x="3957782" y="3232728"/>
              <a:ext cx="1159161" cy="15332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903390" y="3736230"/>
              <a:ext cx="1156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Http Post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72352" y="4802831"/>
              <a:ext cx="2101670" cy="59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요청 정보에 맞게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              반환하여 전송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2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909" y="2669307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Schedule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xmlns="" val="34021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649040"/>
            <a:ext cx="2484900" cy="1200329"/>
            <a:chOff x="0" y="649040"/>
            <a:chExt cx="2484900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350982" y="649040"/>
              <a:ext cx="21339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Schedule</a:t>
              </a:r>
              <a:endParaRPr lang="ko-KR" altLang="en-US" sz="3600" b="1" dirty="0"/>
            </a:p>
            <a:p>
              <a:endParaRPr lang="ko-KR" altLang="en-US" sz="3600" b="1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1295371"/>
              <a:ext cx="24849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3740038"/>
              </p:ext>
            </p:extLst>
          </p:nvPr>
        </p:nvGraphicFramePr>
        <p:xfrm>
          <a:off x="646545" y="1528816"/>
          <a:ext cx="6123710" cy="5150320"/>
        </p:xfrm>
        <a:graphic>
          <a:graphicData uri="http://schemas.openxmlformats.org/drawingml/2006/table">
            <a:tbl>
              <a:tblPr firstRow="1" bandRow="1"/>
              <a:tblGrid>
                <a:gridCol w="877180"/>
                <a:gridCol w="2227246"/>
                <a:gridCol w="523954"/>
                <a:gridCol w="523954"/>
                <a:gridCol w="517404"/>
                <a:gridCol w="517404"/>
                <a:gridCol w="468284"/>
                <a:gridCol w="468284"/>
              </a:tblGrid>
              <a:tr h="3002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일차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일차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일차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7596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Web</a:t>
                      </a:r>
                    </a:p>
                    <a:p>
                      <a:pPr algn="ctr" latinLnBrk="1"/>
                      <a:endParaRPr lang="en-US" altLang="ko-KR" sz="1400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52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52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4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52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52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3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525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30827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Server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 smtClean="0"/>
                        <a:t>Google Cloud Messaging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 push - Server Design</a:t>
                      </a:r>
                      <a:endParaRPr lang="en-US" altLang="ko-KR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0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Raspberry-Pi</a:t>
                      </a:r>
                      <a:r>
                        <a:rPr lang="en-US" altLang="ko-KR" sz="1400" baseline="0" dirty="0" smtClean="0"/>
                        <a:t>  configuration</a:t>
                      </a:r>
                      <a:endParaRPr lang="en-US" altLang="ko-KR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267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Android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smtClean="0"/>
                        <a:t>Life</a:t>
                      </a:r>
                      <a:r>
                        <a:rPr lang="en-US" altLang="ko-KR" sz="1400" baseline="0" dirty="0" smtClean="0"/>
                        <a:t>cycle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3002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aseline="0" dirty="0" smtClean="0"/>
                        <a:t>telephone information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267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 smtClean="0"/>
                        <a:t>NotificationListener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510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Server</a:t>
                      </a:r>
                      <a:r>
                        <a:rPr lang="en-US" altLang="ko-KR" sz="1400" baseline="0" dirty="0" smtClean="0"/>
                        <a:t> Post &amp; Get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2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DB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Database</a:t>
                      </a:r>
                      <a:r>
                        <a:rPr lang="en-US" altLang="ko-KR" sz="1400" baseline="0" dirty="0" smtClean="0"/>
                        <a:t> design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3002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전원 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오류 수정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891F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1027428"/>
              </p:ext>
            </p:extLst>
          </p:nvPr>
        </p:nvGraphicFramePr>
        <p:xfrm>
          <a:off x="6908800" y="3352799"/>
          <a:ext cx="2033172" cy="225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586"/>
                <a:gridCol w="1016586"/>
              </a:tblGrid>
              <a:tr h="3152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인원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7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고성민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507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이한준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07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천경환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15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 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7256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8727" y="3426691"/>
            <a:ext cx="8229600" cy="1600200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시연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5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8327" y="2277568"/>
            <a:ext cx="5283055" cy="1041751"/>
          </a:xfrm>
        </p:spPr>
        <p:txBody>
          <a:bodyPr anchor="t">
            <a:normAutofit fontScale="90000"/>
          </a:bodyPr>
          <a:lstStyle/>
          <a:p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감사합니다 </a:t>
            </a: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4000" b="1" spc="-25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Thank You .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7817" y="2600839"/>
            <a:ext cx="2151929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 descr="http://cfile215.uf.daum.net/image/0252D94B509902951663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4036" y="4628556"/>
            <a:ext cx="866672" cy="11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5890" y="2101644"/>
            <a:ext cx="5772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Motive &amp;       	   		      Purpose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xmlns="" val="8320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file29.uf.tistory.com/image/230D6F3452A2EAB80642F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48" y="1787152"/>
            <a:ext cx="3514470" cy="25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143232" y="191186"/>
            <a:ext cx="4104841" cy="5934265"/>
            <a:chOff x="4633276" y="690674"/>
            <a:chExt cx="4137527" cy="5420406"/>
          </a:xfrm>
        </p:grpSpPr>
        <p:pic>
          <p:nvPicPr>
            <p:cNvPr id="3089" name="Picture 1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0788" y="1511010"/>
              <a:ext cx="1217467" cy="1872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 descr="http://cfile5.uf.tistory.com/image/147F24484FFCDFA32A548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87" y="3587100"/>
              <a:ext cx="3681116" cy="252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7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276" y="690674"/>
              <a:ext cx="1427512" cy="248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 descr="http://googler.pe.kr/wordpress/wp-content/uploads/2013/06/PIC3F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865" y="1117309"/>
              <a:ext cx="1456938" cy="23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6" descr="C:\Users\Sungmin\AppData\Local\Microsoft\Windows\Temporary Internet Files\Content.IE5\M3P3V32M\Red_Battle_X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7032" y="862875"/>
            <a:ext cx="2260144" cy="486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0" y="649040"/>
            <a:ext cx="2178192" cy="646331"/>
            <a:chOff x="0" y="649040"/>
            <a:chExt cx="2178192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350982" y="64904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Motive</a:t>
              </a:r>
              <a:endParaRPr lang="ko-KR" altLang="en-US" sz="36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0" y="1295371"/>
              <a:ext cx="2178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3719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073" y="1604669"/>
            <a:ext cx="3953163" cy="3269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8581" y="2687531"/>
            <a:ext cx="4248727" cy="346850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0" y="649040"/>
            <a:ext cx="2178192" cy="646331"/>
            <a:chOff x="0" y="649040"/>
            <a:chExt cx="2178192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350982" y="64904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Motive</a:t>
              </a:r>
              <a:endParaRPr lang="ko-KR" altLang="en-US" sz="3600" b="1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1295371"/>
              <a:ext cx="2178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327564" y="9722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유사프로젝트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8165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pp.chosun.com/site/data/img_dir/2012/12/20/2012122000492_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6371" y="2706253"/>
            <a:ext cx="5595216" cy="32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891" y="1902692"/>
            <a:ext cx="4344526" cy="338974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0" y="649040"/>
            <a:ext cx="2178192" cy="646331"/>
            <a:chOff x="0" y="649040"/>
            <a:chExt cx="2178192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350982" y="64904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Motive</a:t>
              </a:r>
              <a:endParaRPr lang="ko-KR" altLang="en-US" sz="3600" b="1" dirty="0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0" y="1295371"/>
              <a:ext cx="2178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327564" y="9722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유사프로젝트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6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0982" y="1583457"/>
            <a:ext cx="3745777" cy="3330287"/>
            <a:chOff x="567604" y="1860549"/>
            <a:chExt cx="3745777" cy="309014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04" y="1860550"/>
              <a:ext cx="1835657" cy="30901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60" y="1860549"/>
              <a:ext cx="1910121" cy="30901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0" y="649040"/>
            <a:ext cx="2178192" cy="646331"/>
            <a:chOff x="0" y="649040"/>
            <a:chExt cx="2178192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350982" y="64904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Motive</a:t>
              </a:r>
              <a:endParaRPr lang="ko-KR" altLang="en-US" sz="36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0" y="1295371"/>
              <a:ext cx="2178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327564" y="9722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유사프로젝트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235305" y="1454149"/>
            <a:ext cx="4677786" cy="3459595"/>
            <a:chOff x="4630601" y="1295371"/>
            <a:chExt cx="4392821" cy="2958023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934" r="50000"/>
            <a:stretch/>
          </p:blipFill>
          <p:spPr bwMode="auto">
            <a:xfrm>
              <a:off x="4630601" y="1355777"/>
              <a:ext cx="2940862" cy="289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2952"/>
            <a:stretch/>
          </p:blipFill>
          <p:spPr bwMode="auto">
            <a:xfrm>
              <a:off x="6082560" y="1295371"/>
              <a:ext cx="2940862" cy="295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01935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361" y="5695599"/>
            <a:ext cx="6982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See the phone By Every device !!</a:t>
            </a:r>
          </a:p>
          <a:p>
            <a:endParaRPr lang="ko-KR" altLang="en-US" sz="2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3758" y="2362154"/>
            <a:ext cx="2937452" cy="261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0" y="649040"/>
            <a:ext cx="2272484" cy="646331"/>
            <a:chOff x="0" y="649040"/>
            <a:chExt cx="2272484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350982" y="649040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Purpose</a:t>
              </a:r>
              <a:endParaRPr lang="ko-KR" altLang="en-US" sz="3600" b="1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0" y="1295371"/>
              <a:ext cx="227248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타원 3"/>
          <p:cNvSpPr/>
          <p:nvPr/>
        </p:nvSpPr>
        <p:spPr>
          <a:xfrm>
            <a:off x="4729018" y="3011055"/>
            <a:ext cx="1126837" cy="757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</a:t>
            </a:r>
          </a:p>
        </p:txBody>
      </p:sp>
      <p:sp>
        <p:nvSpPr>
          <p:cNvPr id="5" name="타원 4"/>
          <p:cNvSpPr/>
          <p:nvPr/>
        </p:nvSpPr>
        <p:spPr>
          <a:xfrm>
            <a:off x="6964221" y="2923308"/>
            <a:ext cx="1634831" cy="932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스마트폰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003636" y="3389745"/>
            <a:ext cx="812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7236" y="382847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1032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97944" y="1548661"/>
            <a:ext cx="4211781" cy="4600069"/>
            <a:chOff x="3851564" y="766258"/>
            <a:chExt cx="3759200" cy="4214791"/>
          </a:xfrm>
        </p:grpSpPr>
        <p:grpSp>
          <p:nvGrpSpPr>
            <p:cNvPr id="33" name="그룹 32"/>
            <p:cNvGrpSpPr/>
            <p:nvPr/>
          </p:nvGrpSpPr>
          <p:grpSpPr>
            <a:xfrm>
              <a:off x="3851564" y="766258"/>
              <a:ext cx="3759200" cy="4214791"/>
              <a:chOff x="4165045" y="766258"/>
              <a:chExt cx="2867458" cy="3146425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4165045" y="766258"/>
                <a:ext cx="2867458" cy="3146425"/>
                <a:chOff x="1787669" y="409575"/>
                <a:chExt cx="5457825" cy="6038850"/>
              </a:xfrm>
            </p:grpSpPr>
            <p:pic>
              <p:nvPicPr>
                <p:cNvPr id="40" name="Picture 4" descr="C:\Users\Sungmin\AppData\Local\Microsoft\Windows\Temporary Internet Files\Content.IE5\9FO7073Y\3[1]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7669" y="409575"/>
                  <a:ext cx="5457825" cy="6038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직사각형 40"/>
                <p:cNvSpPr/>
                <p:nvPr/>
              </p:nvSpPr>
              <p:spPr>
                <a:xfrm>
                  <a:off x="3214255" y="997527"/>
                  <a:ext cx="2623127" cy="463665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9" name="Picture 8" descr="http://cfile4.uf.tistory.com/image/112FD33E4F8EE96C1D11C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4552" y="1085202"/>
                <a:ext cx="1378151" cy="2470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4851191" y="2687782"/>
              <a:ext cx="1789705" cy="452383"/>
              <a:chOff x="4752074" y="2687782"/>
              <a:chExt cx="1789705" cy="452383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4752074" y="2687782"/>
                <a:ext cx="1789705" cy="45238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6" name="Picture 9" descr="C:\Users\Sungmin\AppData\Local\Microsoft\Windows\Temporary Internet Files\Content.IE5\OANKVJPB\android-L-LOGO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1664" y="2794684"/>
                <a:ext cx="207568" cy="207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4947011" y="2794684"/>
                <a:ext cx="15947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어플리케이션이 동작 중입니다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.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0" y="649040"/>
            <a:ext cx="2336800" cy="646331"/>
            <a:chOff x="0" y="649040"/>
            <a:chExt cx="2336800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350982" y="649040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/>
                <a:t>Purpose</a:t>
              </a:r>
              <a:endParaRPr lang="ko-KR" altLang="en-US" sz="3600" b="1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1295371"/>
              <a:ext cx="2336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469694" y="1594356"/>
            <a:ext cx="4139162" cy="4475846"/>
            <a:chOff x="2013461" y="1884933"/>
            <a:chExt cx="5859438" cy="4468026"/>
          </a:xfrm>
        </p:grpSpPr>
        <p:sp>
          <p:nvSpPr>
            <p:cNvPr id="11" name="직사각형 10"/>
            <p:cNvSpPr/>
            <p:nvPr/>
          </p:nvSpPr>
          <p:spPr>
            <a:xfrm>
              <a:off x="2013461" y="1884933"/>
              <a:ext cx="4225772" cy="446802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27809" y="5207063"/>
              <a:ext cx="1042773" cy="31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이전 알림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64599" y="2060572"/>
              <a:ext cx="1842094" cy="255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로그인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94601" y="2060572"/>
              <a:ext cx="1408684" cy="255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마이 페이지</a:t>
              </a:r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13461" y="2490645"/>
              <a:ext cx="4225772" cy="2178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7809" y="3327146"/>
              <a:ext cx="1245090" cy="31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실시간 알림</a:t>
              </a:r>
              <a:endParaRPr lang="ko-KR" altLang="en-US" sz="1200" dirty="0"/>
            </a:p>
          </p:txBody>
        </p:sp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129" y="4700678"/>
              <a:ext cx="4169103" cy="165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95" y="4700677"/>
              <a:ext cx="4197437" cy="16522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6363" y="2507136"/>
              <a:ext cx="4212869" cy="2193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132840" y="2597216"/>
              <a:ext cx="566487" cy="239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실시</a:t>
              </a:r>
              <a:r>
                <a:rPr lang="ko-KR" altLang="en-US" sz="1200" dirty="0">
                  <a:solidFill>
                    <a:schemeClr val="bg1"/>
                  </a:solidFill>
                </a:rPr>
                <a:t>간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99655" y="2898468"/>
              <a:ext cx="3699574" cy="1575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806" y="2984079"/>
              <a:ext cx="454794" cy="358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2832356" y="3029944"/>
              <a:ext cx="2864487" cy="42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새 메시지가 도착하였습니다</a:t>
              </a:r>
              <a:r>
                <a:rPr lang="en-US" altLang="ko-KR" sz="900" dirty="0" smtClean="0"/>
                <a:t>.   1</a:t>
              </a:r>
              <a:r>
                <a:rPr lang="ko-KR" altLang="en-US" sz="900" dirty="0" smtClean="0"/>
                <a:t>분 전</a:t>
              </a:r>
              <a:endParaRPr lang="ko-KR" altLang="en-US" sz="900" dirty="0"/>
            </a:p>
          </p:txBody>
        </p:sp>
        <p:pic>
          <p:nvPicPr>
            <p:cNvPr id="27" name="Picture 1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383" y="3386002"/>
              <a:ext cx="364600" cy="435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824262" y="3496956"/>
              <a:ext cx="2864487" cy="264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부재중 전화 </a:t>
              </a:r>
              <a:r>
                <a:rPr lang="en-US" altLang="ko-KR" sz="900" dirty="0" smtClean="0"/>
                <a:t>– </a:t>
              </a:r>
              <a:r>
                <a:rPr lang="ko-KR" altLang="en-US" sz="900" dirty="0" smtClean="0"/>
                <a:t>삼성 멤버십      </a:t>
              </a:r>
              <a:r>
                <a:rPr lang="en-US" altLang="ko-KR" sz="900" dirty="0" smtClean="0"/>
                <a:t>5</a:t>
              </a:r>
              <a:r>
                <a:rPr lang="ko-KR" altLang="en-US" sz="900" dirty="0" smtClean="0"/>
                <a:t>분 전</a:t>
              </a:r>
              <a:endParaRPr lang="ko-KR" altLang="en-US" sz="900" dirty="0"/>
            </a:p>
          </p:txBody>
        </p:sp>
        <p:pic>
          <p:nvPicPr>
            <p:cNvPr id="29" name="Picture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09" y="3888284"/>
              <a:ext cx="534387" cy="435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858682" y="3968042"/>
              <a:ext cx="2967688" cy="264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새 메시지가 도착하였습니다</a:t>
              </a:r>
              <a:r>
                <a:rPr lang="en-US" altLang="ko-KR" sz="900" dirty="0" smtClean="0"/>
                <a:t>.  10</a:t>
              </a:r>
              <a:r>
                <a:rPr lang="ko-KR" altLang="en-US" sz="900" dirty="0" smtClean="0"/>
                <a:t>분 전</a:t>
              </a:r>
              <a:endParaRPr lang="ko-KR" altLang="en-US" sz="900" dirty="0"/>
            </a:p>
          </p:txBody>
        </p:sp>
        <p:pic>
          <p:nvPicPr>
            <p:cNvPr id="31" name="Picture 18" descr="C:\Users\Sungmin\AppData\Local\Microsoft\Windows\Temporary Internet Files\Content.IE5\OANKVJPB\1INz9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915" y="2623977"/>
              <a:ext cx="219587" cy="21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오른쪽 화살표 17"/>
            <p:cNvSpPr/>
            <p:nvPr/>
          </p:nvSpPr>
          <p:spPr>
            <a:xfrm>
              <a:off x="6061134" y="3342274"/>
              <a:ext cx="566675" cy="3093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6061134" y="5191046"/>
              <a:ext cx="566675" cy="3093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58812" y="6070202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20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9165</TotalTime>
  <Words>1104</Words>
  <Application>Microsoft Office PowerPoint</Application>
  <PresentationFormat>화면 슬라이드 쇼(4:3)</PresentationFormat>
  <Paragraphs>216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Arial</vt:lpstr>
      <vt:lpstr>맑은 고딕</vt:lpstr>
      <vt:lpstr>Palatino Linotype</vt:lpstr>
      <vt:lpstr>나눔고딕</vt:lpstr>
      <vt:lpstr>Wingdings</vt:lpstr>
      <vt:lpstr>HY중고딕</vt:lpstr>
      <vt:lpstr>Courier New</vt:lpstr>
      <vt:lpstr>Century Gothic</vt:lpstr>
      <vt:lpstr>실행</vt:lpstr>
      <vt:lpstr>Web Service를 통한          스마트폰 알림 Application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시연  </vt:lpstr>
      <vt:lpstr>감사합니다 .   Thank You .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Min</cp:lastModifiedBy>
  <cp:revision>772</cp:revision>
  <cp:lastPrinted>2014-11-23T08:04:44Z</cp:lastPrinted>
  <dcterms:created xsi:type="dcterms:W3CDTF">2011-08-24T01:05:33Z</dcterms:created>
  <dcterms:modified xsi:type="dcterms:W3CDTF">2016-03-17T08:57:31Z</dcterms:modified>
</cp:coreProperties>
</file>